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9" r:id="rId4"/>
    <p:sldId id="263" r:id="rId5"/>
    <p:sldId id="264" r:id="rId6"/>
    <p:sldId id="265" r:id="rId7"/>
    <p:sldId id="269" r:id="rId8"/>
    <p:sldId id="267" r:id="rId9"/>
    <p:sldId id="271" r:id="rId10"/>
    <p:sldId id="272" r:id="rId11"/>
    <p:sldId id="261" r:id="rId12"/>
    <p:sldId id="262" r:id="rId13"/>
    <p:sldId id="275" r:id="rId14"/>
    <p:sldId id="274" r:id="rId15"/>
    <p:sldId id="266" r:id="rId16"/>
    <p:sldId id="26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FF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4" autoAdjust="0"/>
    <p:restoredTop sz="94660"/>
  </p:normalViewPr>
  <p:slideViewPr>
    <p:cSldViewPr snapToGrid="0" snapToObjects="1">
      <p:cViewPr varScale="1">
        <p:scale>
          <a:sx n="48" d="100"/>
          <a:sy n="48" d="100"/>
        </p:scale>
        <p:origin x="-1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5D215-EDCC-044F-B116-A5392C12EA15}" type="datetimeFigureOut">
              <a:rPr lang="en-US" smtClean="0"/>
              <a:t>4/18/12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13F38-B4F7-4A46-8D00-12AFF728A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79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DSN picture from: http://</a:t>
            </a:r>
            <a:r>
              <a:rPr lang="en-US" dirty="0" err="1" smtClean="0"/>
              <a:t>deepspace.jpl.nasa.gov</a:t>
            </a:r>
            <a:r>
              <a:rPr lang="en-US" dirty="0" smtClean="0"/>
              <a:t>/</a:t>
            </a:r>
            <a:r>
              <a:rPr lang="en-US" dirty="0" err="1" smtClean="0"/>
              <a:t>dsn</a:t>
            </a:r>
            <a:r>
              <a:rPr lang="en-US" dirty="0" smtClean="0"/>
              <a:t>/gallery/images/goldstone3.jpg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3F38-B4F7-4A46-8D00-12AFF728A3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32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UNIX</a:t>
            </a:r>
            <a:r>
              <a:rPr lang="en-US" baseline="0" dirty="0" smtClean="0"/>
              <a:t> picture from: http://</a:t>
            </a:r>
            <a:r>
              <a:rPr lang="en-US" baseline="0" dirty="0" err="1" smtClean="0"/>
              <a:t>www.unix.org</a:t>
            </a:r>
            <a:r>
              <a:rPr lang="en-US" baseline="0" dirty="0" smtClean="0"/>
              <a:t>/</a:t>
            </a:r>
          </a:p>
          <a:p>
            <a:r>
              <a:rPr lang="en-US" baseline="0" dirty="0" smtClean="0"/>
              <a:t>DOS picture from: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3F38-B4F7-4A46-8D00-12AFF728A3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92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21E814-49B5-B24D-946B-89CF3CF01ED3}" type="slidenum">
              <a:rPr lang="en-US"/>
              <a:pPr/>
              <a:t>16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Trajectory</a:t>
            </a:r>
            <a:r>
              <a:rPr lang="en-US" baseline="0" dirty="0" smtClean="0"/>
              <a:t> picture: http://</a:t>
            </a:r>
            <a:r>
              <a:rPr lang="en-US" baseline="0" dirty="0" err="1" smtClean="0"/>
              <a:t>www.cbsnews.com</a:t>
            </a:r>
            <a:r>
              <a:rPr lang="en-US" baseline="0" dirty="0" smtClean="0"/>
              <a:t>/network/news/space/pictures/</a:t>
            </a:r>
            <a:r>
              <a:rPr lang="en-US" baseline="0" dirty="0" err="1" smtClean="0"/>
              <a:t>juno</a:t>
            </a:r>
            <a:r>
              <a:rPr lang="en-US" baseline="0" dirty="0" smtClean="0"/>
              <a:t>/</a:t>
            </a:r>
            <a:r>
              <a:rPr lang="en-US" baseline="0" dirty="0" err="1" smtClean="0"/>
              <a:t>juno_orbit.jpg</a:t>
            </a:r>
            <a:r>
              <a:rPr lang="en-US" baseline="0" dirty="0" smtClean="0"/>
              <a:t> and http://</a:t>
            </a:r>
            <a:r>
              <a:rPr lang="en-US" baseline="0" dirty="0" err="1" smtClean="0"/>
              <a:t>www.nasa.gov</a:t>
            </a:r>
            <a:r>
              <a:rPr lang="en-US" baseline="0" dirty="0" smtClean="0"/>
              <a:t>/images/content/575571main_Juno20110727-3-43_946-710.jpg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3F38-B4F7-4A46-8D00-12AFF728A3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18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from: http://</a:t>
            </a:r>
            <a:r>
              <a:rPr lang="en-US" dirty="0" err="1" smtClean="0"/>
              <a:t>ars.sciencedirect.com</a:t>
            </a:r>
            <a:r>
              <a:rPr lang="en-US" dirty="0" smtClean="0"/>
              <a:t>/content/image/1-s2.0-S0273117712001068-gr1.jpg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3F38-B4F7-4A46-8D00-12AFF728A3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6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CkSlicer</a:t>
            </a:r>
            <a:r>
              <a:rPr lang="en-US" baseline="0" dirty="0" smtClean="0"/>
              <a:t> graphic made by Sam Krening.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3F38-B4F7-4A46-8D00-12AFF728A3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83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CKsMrg</a:t>
            </a:r>
            <a:r>
              <a:rPr lang="en-US" dirty="0" smtClean="0"/>
              <a:t> graphic made by Sam Krening.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3F38-B4F7-4A46-8D00-12AFF728A3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7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CkSpanIt</a:t>
            </a:r>
            <a:r>
              <a:rPr lang="en-US" dirty="0" smtClean="0"/>
              <a:t> graphic made by Sam Krening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3F38-B4F7-4A46-8D00-12AFF728A3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64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Orbit picture from: http://</a:t>
            </a:r>
            <a:r>
              <a:rPr lang="en-US" dirty="0" err="1" smtClean="0"/>
              <a:t>sci.esa.int</a:t>
            </a:r>
            <a:r>
              <a:rPr lang="en-US" dirty="0" smtClean="0"/>
              <a:t>/science-e-media/</a:t>
            </a:r>
            <a:r>
              <a:rPr lang="en-US" dirty="0" err="1" smtClean="0"/>
              <a:t>img</a:t>
            </a:r>
            <a:r>
              <a:rPr lang="en-US" dirty="0" smtClean="0"/>
              <a:t>/10/orbtis410.jpg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3F38-B4F7-4A46-8D00-12AFF728A3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47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FOV image from: http://</a:t>
            </a:r>
            <a:r>
              <a:rPr lang="en-US" dirty="0" err="1" smtClean="0"/>
              <a:t>codinghorror.typepad.com</a:t>
            </a:r>
            <a:r>
              <a:rPr lang="en-US" dirty="0" smtClean="0"/>
              <a:t>/.a/6a0120a85dcdae970b0120a86d9495970b-pi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3F38-B4F7-4A46-8D00-12AFF728A3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94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3F38-B4F7-4A46-8D00-12AFF728A3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24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0186" y="2129656"/>
            <a:ext cx="5783629" cy="490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84" y="3886940"/>
            <a:ext cx="6401434" cy="1752530"/>
          </a:xfrm>
        </p:spPr>
        <p:txBody>
          <a:bodyPr/>
          <a:lstStyle>
            <a:lvl1pPr marL="0" indent="0" algn="ctr">
              <a:buNone/>
              <a:defRPr/>
            </a:lvl1pPr>
            <a:lvl2pPr marL="456468" indent="0" algn="ctr">
              <a:buNone/>
              <a:defRPr/>
            </a:lvl2pPr>
            <a:lvl3pPr marL="912937" indent="0" algn="ctr">
              <a:buNone/>
              <a:defRPr/>
            </a:lvl3pPr>
            <a:lvl4pPr marL="1369405" indent="0" algn="ctr">
              <a:buNone/>
              <a:defRPr/>
            </a:lvl4pPr>
            <a:lvl5pPr marL="1825874" indent="0" algn="ctr">
              <a:buNone/>
              <a:defRPr/>
            </a:lvl5pPr>
            <a:lvl6pPr marL="2282342" indent="0" algn="ctr">
              <a:buNone/>
              <a:defRPr/>
            </a:lvl6pPr>
            <a:lvl7pPr marL="2738811" indent="0" algn="ctr">
              <a:buNone/>
              <a:defRPr/>
            </a:lvl7pPr>
            <a:lvl8pPr marL="3195279" indent="0" algn="ctr">
              <a:buNone/>
              <a:defRPr/>
            </a:lvl8pPr>
            <a:lvl9pPr marL="365174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85681" y="382279"/>
            <a:ext cx="567129" cy="570680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190" y="380296"/>
            <a:ext cx="5669026" cy="571077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96" y="4406678"/>
            <a:ext cx="9532151" cy="600081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96" y="2906094"/>
            <a:ext cx="7771132" cy="150058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68" indent="0">
              <a:buNone/>
              <a:defRPr sz="1800"/>
            </a:lvl2pPr>
            <a:lvl3pPr marL="912937" indent="0">
              <a:buNone/>
              <a:defRPr sz="1600"/>
            </a:lvl3pPr>
            <a:lvl4pPr marL="1369405" indent="0">
              <a:buNone/>
              <a:defRPr sz="1400"/>
            </a:lvl4pPr>
            <a:lvl5pPr marL="1825874" indent="0">
              <a:buNone/>
              <a:defRPr sz="1400"/>
            </a:lvl5pPr>
            <a:lvl6pPr marL="2282342" indent="0">
              <a:buNone/>
              <a:defRPr sz="1400"/>
            </a:lvl6pPr>
            <a:lvl7pPr marL="2738811" indent="0">
              <a:buNone/>
              <a:defRPr sz="1400"/>
            </a:lvl7pPr>
            <a:lvl8pPr marL="3195279" indent="0">
              <a:buNone/>
              <a:defRPr sz="1400"/>
            </a:lvl8pPr>
            <a:lvl9pPr marL="365174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190" y="1983876"/>
            <a:ext cx="3804716" cy="4107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094" y="1983876"/>
            <a:ext cx="3804716" cy="4107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185" y="274131"/>
            <a:ext cx="5783629" cy="4903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566" y="1535444"/>
            <a:ext cx="4040926" cy="6401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8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566" y="2175609"/>
            <a:ext cx="4040926" cy="3950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24" y="1535444"/>
            <a:ext cx="4042510" cy="64016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68" indent="0">
              <a:buNone/>
              <a:defRPr sz="2000" b="1"/>
            </a:lvl2pPr>
            <a:lvl3pPr marL="912937" indent="0">
              <a:buNone/>
              <a:defRPr sz="1800" b="1"/>
            </a:lvl3pPr>
            <a:lvl4pPr marL="1369405" indent="0">
              <a:buNone/>
              <a:defRPr sz="1600" b="1"/>
            </a:lvl4pPr>
            <a:lvl5pPr marL="1825874" indent="0">
              <a:buNone/>
              <a:defRPr sz="1600" b="1"/>
            </a:lvl5pPr>
            <a:lvl6pPr marL="2282342" indent="0">
              <a:buNone/>
              <a:defRPr sz="1600" b="1"/>
            </a:lvl6pPr>
            <a:lvl7pPr marL="2738811" indent="0">
              <a:buNone/>
              <a:defRPr sz="1600" b="1"/>
            </a:lvl7pPr>
            <a:lvl8pPr marL="3195279" indent="0">
              <a:buNone/>
              <a:defRPr sz="1600" b="1"/>
            </a:lvl8pPr>
            <a:lvl9pPr marL="365174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24" y="2175609"/>
            <a:ext cx="4042510" cy="3950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566" y="1109970"/>
            <a:ext cx="3662781" cy="3256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849" y="272546"/>
            <a:ext cx="5112586" cy="58533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566" y="1435617"/>
            <a:ext cx="3008896" cy="4690314"/>
          </a:xfrm>
        </p:spPr>
        <p:txBody>
          <a:bodyPr/>
          <a:lstStyle>
            <a:lvl1pPr marL="0" indent="0">
              <a:buNone/>
              <a:defRPr sz="1400"/>
            </a:lvl1pPr>
            <a:lvl2pPr marL="456468" indent="0">
              <a:buNone/>
              <a:defRPr sz="1200"/>
            </a:lvl2pPr>
            <a:lvl3pPr marL="912937" indent="0">
              <a:buNone/>
              <a:defRPr sz="1000"/>
            </a:lvl3pPr>
            <a:lvl4pPr marL="1369405" indent="0">
              <a:buNone/>
              <a:defRPr sz="900"/>
            </a:lvl4pPr>
            <a:lvl5pPr marL="1825874" indent="0">
              <a:buNone/>
              <a:defRPr sz="900"/>
            </a:lvl5pPr>
            <a:lvl6pPr marL="2282342" indent="0">
              <a:buNone/>
              <a:defRPr sz="900"/>
            </a:lvl6pPr>
            <a:lvl7pPr marL="2738811" indent="0">
              <a:buNone/>
              <a:defRPr sz="900"/>
            </a:lvl7pPr>
            <a:lvl8pPr marL="3195279" indent="0">
              <a:buNone/>
              <a:defRPr sz="900"/>
            </a:lvl8pPr>
            <a:lvl9pPr marL="365174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73" y="5041277"/>
            <a:ext cx="3662781" cy="32564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973" y="613228"/>
            <a:ext cx="5485132" cy="4115116"/>
          </a:xfrm>
        </p:spPr>
        <p:txBody>
          <a:bodyPr/>
          <a:lstStyle>
            <a:lvl1pPr marL="0" indent="0">
              <a:buNone/>
              <a:defRPr sz="3200"/>
            </a:lvl1pPr>
            <a:lvl2pPr marL="456468" indent="0">
              <a:buNone/>
              <a:defRPr sz="2800"/>
            </a:lvl2pPr>
            <a:lvl3pPr marL="912937" indent="0">
              <a:buNone/>
              <a:defRPr sz="2400"/>
            </a:lvl3pPr>
            <a:lvl4pPr marL="1369405" indent="0">
              <a:buNone/>
              <a:defRPr sz="2000"/>
            </a:lvl4pPr>
            <a:lvl5pPr marL="1825874" indent="0">
              <a:buNone/>
              <a:defRPr sz="2000"/>
            </a:lvl5pPr>
            <a:lvl6pPr marL="2282342" indent="0">
              <a:buNone/>
              <a:defRPr sz="2000"/>
            </a:lvl6pPr>
            <a:lvl7pPr marL="2738811" indent="0">
              <a:buNone/>
              <a:defRPr sz="2000"/>
            </a:lvl7pPr>
            <a:lvl8pPr marL="3195279" indent="0">
              <a:buNone/>
              <a:defRPr sz="2000"/>
            </a:lvl8pPr>
            <a:lvl9pPr marL="3651748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973" y="5366924"/>
            <a:ext cx="5485132" cy="804959"/>
          </a:xfrm>
        </p:spPr>
        <p:txBody>
          <a:bodyPr/>
          <a:lstStyle>
            <a:lvl1pPr marL="0" indent="0">
              <a:buNone/>
              <a:defRPr sz="1400"/>
            </a:lvl1pPr>
            <a:lvl2pPr marL="456468" indent="0">
              <a:buNone/>
              <a:defRPr sz="1200"/>
            </a:lvl2pPr>
            <a:lvl3pPr marL="912937" indent="0">
              <a:buNone/>
              <a:defRPr sz="1000"/>
            </a:lvl3pPr>
            <a:lvl4pPr marL="1369405" indent="0">
              <a:buNone/>
              <a:defRPr sz="900"/>
            </a:lvl4pPr>
            <a:lvl5pPr marL="1825874" indent="0">
              <a:buNone/>
              <a:defRPr sz="900"/>
            </a:lvl5pPr>
            <a:lvl6pPr marL="2282342" indent="0">
              <a:buNone/>
              <a:defRPr sz="900"/>
            </a:lvl6pPr>
            <a:lvl7pPr marL="2738811" indent="0">
              <a:buNone/>
              <a:defRPr sz="900"/>
            </a:lvl7pPr>
            <a:lvl8pPr marL="3195279" indent="0">
              <a:buNone/>
              <a:defRPr sz="900"/>
            </a:lvl8pPr>
            <a:lvl9pPr marL="365174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50641" y="380296"/>
            <a:ext cx="5783629" cy="4903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63398" tIns="25359" rIns="63398" bIns="25359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2054546" y="919048"/>
            <a:ext cx="6575817" cy="0"/>
          </a:xfrm>
          <a:prstGeom prst="line">
            <a:avLst/>
          </a:prstGeom>
          <a:noFill/>
          <a:ln w="19050" cap="flat" cmpd="sng" algn="ctr">
            <a:solidFill>
              <a:srgbClr val="063DE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1294" tIns="45647" rIns="91294" bIns="45647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073571" y="969754"/>
            <a:ext cx="3922230" cy="248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398" tIns="25359" rIns="63398" bIns="25359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latin typeface="Arial" pitchFamily="27" charset="0"/>
              </a:rPr>
              <a:t>Navigation and Ancillary Information Facility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1190" y="1983876"/>
            <a:ext cx="7761620" cy="41071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343" tIns="44379" rIns="90343" bIns="443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-12682" y="6518903"/>
            <a:ext cx="209259" cy="3390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294" tIns="45647" rIns="91294" bIns="45647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17146"/>
            <a:ext cx="2891584" cy="2408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41642" y="6617146"/>
            <a:ext cx="1902358" cy="2408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294" tIns="45647" rIns="91294" bIns="45647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latin typeface="+mn-lt"/>
              </a:defRPr>
            </a:lvl1pPr>
          </a:lstStyle>
          <a:p>
            <a:fld id="{C3F9ED9C-555F-A446-89C1-6404E576F73F}" type="slidenum">
              <a:rPr lang="en-US" smtClean="0"/>
              <a:t>‹#›</a:t>
            </a:fld>
            <a:endParaRPr lang="en-US"/>
          </a:p>
        </p:txBody>
      </p:sp>
      <p:grpSp>
        <p:nvGrpSpPr>
          <p:cNvPr id="10249" name="Group 9"/>
          <p:cNvGrpSpPr>
            <a:grpSpLocks/>
          </p:cNvGrpSpPr>
          <p:nvPr/>
        </p:nvGrpSpPr>
        <p:grpSpPr bwMode="auto">
          <a:xfrm>
            <a:off x="177553" y="182226"/>
            <a:ext cx="1821508" cy="895279"/>
            <a:chOff x="112" y="115"/>
            <a:chExt cx="1149" cy="565"/>
          </a:xfrm>
        </p:grpSpPr>
        <p:sp>
          <p:nvSpPr>
            <p:cNvPr id="10250" name="Arc 10"/>
            <p:cNvSpPr>
              <a:spLocks/>
            </p:cNvSpPr>
            <p:nvPr/>
          </p:nvSpPr>
          <p:spPr bwMode="auto">
            <a:xfrm flipH="1">
              <a:off x="635" y="206"/>
              <a:ext cx="79" cy="71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9369 w 43200"/>
                <a:gd name="T1" fmla="*/ 39403 h 39403"/>
                <a:gd name="T2" fmla="*/ 34560 w 43200"/>
                <a:gd name="T3" fmla="*/ 38880 h 39403"/>
                <a:gd name="T4" fmla="*/ 21600 w 43200"/>
                <a:gd name="T5" fmla="*/ 21600 h 39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39403" fill="none" extrusionOk="0">
                  <a:moveTo>
                    <a:pt x="9368" y="39403"/>
                  </a:moveTo>
                  <a:cubicBezTo>
                    <a:pt x="3504" y="35374"/>
                    <a:pt x="0" y="2871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8398"/>
                    <a:pt x="39999" y="34800"/>
                    <a:pt x="34560" y="38879"/>
                  </a:cubicBezTo>
                </a:path>
                <a:path w="43200" h="39403" stroke="0" extrusionOk="0">
                  <a:moveTo>
                    <a:pt x="9368" y="39403"/>
                  </a:moveTo>
                  <a:cubicBezTo>
                    <a:pt x="3504" y="35374"/>
                    <a:pt x="0" y="28715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8398"/>
                    <a:pt x="39999" y="34800"/>
                    <a:pt x="34560" y="3887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1" name="Oval 11"/>
            <p:cNvSpPr>
              <a:spLocks noChangeArrowheads="1"/>
            </p:cNvSpPr>
            <p:nvPr/>
          </p:nvSpPr>
          <p:spPr bwMode="auto">
            <a:xfrm>
              <a:off x="112" y="292"/>
              <a:ext cx="1149" cy="388"/>
            </a:xfrm>
            <a:prstGeom prst="ellips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>
              <a:off x="575" y="353"/>
              <a:ext cx="1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3" name="Line 13"/>
            <p:cNvSpPr>
              <a:spLocks noChangeShapeType="1"/>
            </p:cNvSpPr>
            <p:nvPr/>
          </p:nvSpPr>
          <p:spPr bwMode="auto">
            <a:xfrm rot="-5400000">
              <a:off x="644" y="352"/>
              <a:ext cx="5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4" name="Oval 14"/>
            <p:cNvSpPr>
              <a:spLocks noChangeArrowheads="1"/>
            </p:cNvSpPr>
            <p:nvPr/>
          </p:nvSpPr>
          <p:spPr bwMode="auto">
            <a:xfrm>
              <a:off x="331" y="403"/>
              <a:ext cx="462" cy="156"/>
            </a:xfrm>
            <a:prstGeom prst="ellips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5" name="Arc 15"/>
            <p:cNvSpPr>
              <a:spLocks/>
            </p:cNvSpPr>
            <p:nvPr/>
          </p:nvSpPr>
          <p:spPr bwMode="auto">
            <a:xfrm flipV="1">
              <a:off x="552" y="334"/>
              <a:ext cx="696" cy="22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9731"/>
                <a:gd name="T2" fmla="*/ 20011 w 21600"/>
                <a:gd name="T3" fmla="*/ 29731 h 29731"/>
                <a:gd name="T4" fmla="*/ 0 w 21600"/>
                <a:gd name="T5" fmla="*/ 21600 h 29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973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387"/>
                    <a:pt x="21060" y="27148"/>
                    <a:pt x="20011" y="29731"/>
                  </a:cubicBezTo>
                </a:path>
                <a:path w="21600" h="2973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4387"/>
                    <a:pt x="21060" y="27148"/>
                    <a:pt x="20011" y="2973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6" name="Oval 16"/>
            <p:cNvSpPr>
              <a:spLocks noChangeArrowheads="1"/>
            </p:cNvSpPr>
            <p:nvPr/>
          </p:nvSpPr>
          <p:spPr bwMode="auto">
            <a:xfrm>
              <a:off x="563" y="536"/>
              <a:ext cx="47" cy="47"/>
            </a:xfrm>
            <a:prstGeom prst="ellipse">
              <a:avLst/>
            </a:prstGeom>
            <a:solidFill>
              <a:srgbClr val="E30101"/>
            </a:solidFill>
            <a:ln w="9525">
              <a:solidFill>
                <a:srgbClr val="E3010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7" name="Oval 17"/>
            <p:cNvSpPr>
              <a:spLocks noChangeArrowheads="1"/>
            </p:cNvSpPr>
            <p:nvPr/>
          </p:nvSpPr>
          <p:spPr bwMode="auto">
            <a:xfrm>
              <a:off x="1146" y="358"/>
              <a:ext cx="47" cy="47"/>
            </a:xfrm>
            <a:prstGeom prst="ellipse">
              <a:avLst/>
            </a:prstGeom>
            <a:solidFill>
              <a:srgbClr val="E30101"/>
            </a:solidFill>
            <a:ln w="9525">
              <a:solidFill>
                <a:srgbClr val="E3010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8" name="Line 18"/>
            <p:cNvSpPr>
              <a:spLocks noChangeShapeType="1"/>
            </p:cNvSpPr>
            <p:nvPr/>
          </p:nvSpPr>
          <p:spPr bwMode="auto">
            <a:xfrm flipV="1">
              <a:off x="675" y="152"/>
              <a:ext cx="0" cy="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9" name="Freeform 19"/>
            <p:cNvSpPr>
              <a:spLocks/>
            </p:cNvSpPr>
            <p:nvPr/>
          </p:nvSpPr>
          <p:spPr bwMode="auto">
            <a:xfrm>
              <a:off x="560" y="234"/>
              <a:ext cx="233" cy="251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95" y="0"/>
                </a:cxn>
                <a:cxn ang="0">
                  <a:pos x="0" y="246"/>
                </a:cxn>
                <a:cxn ang="0">
                  <a:pos x="114" y="35"/>
                </a:cxn>
                <a:cxn ang="0">
                  <a:pos x="233" y="251"/>
                </a:cxn>
                <a:cxn ang="0">
                  <a:pos x="134" y="0"/>
                </a:cxn>
              </a:cxnLst>
              <a:rect l="0" t="0" r="r" b="b"/>
              <a:pathLst>
                <a:path w="233" h="251">
                  <a:moveTo>
                    <a:pt x="134" y="0"/>
                  </a:moveTo>
                  <a:lnTo>
                    <a:pt x="95" y="0"/>
                  </a:lnTo>
                  <a:lnTo>
                    <a:pt x="0" y="246"/>
                  </a:lnTo>
                  <a:lnTo>
                    <a:pt x="114" y="35"/>
                  </a:lnTo>
                  <a:lnTo>
                    <a:pt x="233" y="251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E30101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60" name="Line 20"/>
            <p:cNvSpPr>
              <a:spLocks noChangeShapeType="1"/>
            </p:cNvSpPr>
            <p:nvPr/>
          </p:nvSpPr>
          <p:spPr bwMode="auto">
            <a:xfrm flipV="1">
              <a:off x="675" y="192"/>
              <a:ext cx="0" cy="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61" name="Text Box 21"/>
            <p:cNvSpPr txBox="1">
              <a:spLocks noChangeArrowheads="1"/>
            </p:cNvSpPr>
            <p:nvPr/>
          </p:nvSpPr>
          <p:spPr bwMode="auto">
            <a:xfrm>
              <a:off x="247" y="115"/>
              <a:ext cx="374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400" dirty="0">
                  <a:solidFill>
                    <a:srgbClr val="E30101"/>
                  </a:solidFill>
                  <a:latin typeface="Arial" pitchFamily="27" charset="0"/>
                </a:rPr>
                <a:t>N</a:t>
              </a:r>
              <a:endParaRPr lang="en-US" sz="4400" dirty="0">
                <a:latin typeface="Arial" pitchFamily="27" charset="0"/>
              </a:endParaRPr>
            </a:p>
          </p:txBody>
        </p:sp>
        <p:sp>
          <p:nvSpPr>
            <p:cNvPr id="10262" name="Text Box 22"/>
            <p:cNvSpPr txBox="1">
              <a:spLocks noChangeArrowheads="1"/>
            </p:cNvSpPr>
            <p:nvPr/>
          </p:nvSpPr>
          <p:spPr bwMode="auto">
            <a:xfrm>
              <a:off x="739" y="115"/>
              <a:ext cx="433" cy="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400" dirty="0">
                  <a:solidFill>
                    <a:srgbClr val="E30101"/>
                  </a:solidFill>
                  <a:latin typeface="Arial" pitchFamily="27" charset="0"/>
                </a:rPr>
                <a:t>IF</a:t>
              </a:r>
              <a:endParaRPr lang="en-US" sz="4400" dirty="0">
                <a:latin typeface="Arial" pitchFamily="27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15096" y="1375403"/>
            <a:ext cx="184410" cy="337928"/>
          </a:xfrm>
          <a:prstGeom prst="rect">
            <a:avLst/>
          </a:prstGeom>
          <a:noFill/>
        </p:spPr>
        <p:txBody>
          <a:bodyPr wrap="none" lIns="91294" tIns="45647" rIns="91294" bIns="45647" rtlCol="0">
            <a:spAutoFit/>
          </a:bodyPr>
          <a:lstStyle/>
          <a:p>
            <a:endParaRPr lang="en-US" sz="1600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27" charset="0"/>
        </a:defRPr>
      </a:lvl2pPr>
      <a:lvl3pPr algn="ctr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27" charset="0"/>
        </a:defRPr>
      </a:lvl3pPr>
      <a:lvl4pPr algn="ctr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27" charset="0"/>
        </a:defRPr>
      </a:lvl4pPr>
      <a:lvl5pPr algn="ctr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27" charset="0"/>
        </a:defRPr>
      </a:lvl5pPr>
      <a:lvl6pPr marL="456468" algn="ctr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27" charset="0"/>
        </a:defRPr>
      </a:lvl6pPr>
      <a:lvl7pPr marL="912937" algn="ctr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27" charset="0"/>
        </a:defRPr>
      </a:lvl7pPr>
      <a:lvl8pPr marL="1369405" algn="ctr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27" charset="0"/>
        </a:defRPr>
      </a:lvl8pPr>
      <a:lvl9pPr marL="1825874" algn="ctr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27" charset="0"/>
        </a:defRPr>
      </a:lvl9pPr>
    </p:titleStyle>
    <p:bodyStyle>
      <a:lvl1pPr marL="285293" indent="-285293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4703" indent="-228234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b="1">
          <a:solidFill>
            <a:schemeClr val="tx1"/>
          </a:solidFill>
          <a:latin typeface="+mn-lt"/>
          <a:ea typeface="ＭＳ Ｐゴシック" pitchFamily="27" charset="-128"/>
        </a:defRPr>
      </a:lvl2pPr>
      <a:lvl3pPr marL="1141171" indent="-228234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latin typeface="+mn-lt"/>
          <a:ea typeface="ＭＳ Ｐゴシック" pitchFamily="27" charset="-128"/>
        </a:defRPr>
      </a:lvl3pPr>
      <a:lvl4pPr marL="1540581" indent="-17117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  <a:ea typeface="ＭＳ Ｐゴシック" pitchFamily="27" charset="-128"/>
        </a:defRPr>
      </a:lvl4pPr>
      <a:lvl5pPr marL="1997050" indent="-17117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pitchFamily="27" charset="-128"/>
        </a:defRPr>
      </a:lvl5pPr>
      <a:lvl6pPr marL="2453518" indent="-17117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pitchFamily="27" charset="-128"/>
        </a:defRPr>
      </a:lvl6pPr>
      <a:lvl7pPr marL="2909987" indent="-17117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pitchFamily="27" charset="-128"/>
        </a:defRPr>
      </a:lvl7pPr>
      <a:lvl8pPr marL="3366455" indent="-17117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pitchFamily="27" charset="-128"/>
        </a:defRPr>
      </a:lvl8pPr>
      <a:lvl9pPr marL="3822924" indent="-171176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  <a:ea typeface="ＭＳ Ｐゴシック" pitchFamily="27" charset="-128"/>
        </a:defRPr>
      </a:lvl9pPr>
    </p:bodyStyle>
    <p:otherStyle>
      <a:defPPr>
        <a:defRPr lang="en-US"/>
      </a:defPPr>
      <a:lvl1pPr marL="0" algn="l" defTabSz="456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8" algn="l" defTabSz="456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37" algn="l" defTabSz="456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05" algn="l" defTabSz="456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74" algn="l" defTabSz="456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42" algn="l" defTabSz="456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11" algn="l" defTabSz="456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79" algn="l" defTabSz="456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48" algn="l" defTabSz="4564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0139" y="2129656"/>
            <a:ext cx="4983731" cy="490308"/>
          </a:xfrm>
        </p:spPr>
        <p:txBody>
          <a:bodyPr/>
          <a:lstStyle/>
          <a:p>
            <a:r>
              <a:rPr lang="en-US" dirty="0" smtClean="0"/>
              <a:t>Non-Toolkit Applications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April 2012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2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87" y="380296"/>
            <a:ext cx="2641543" cy="490308"/>
          </a:xfrm>
        </p:spPr>
        <p:txBody>
          <a:bodyPr/>
          <a:lstStyle/>
          <a:p>
            <a:r>
              <a:rPr lang="en-US" dirty="0" smtClean="0"/>
              <a:t>Field of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>
                <a:solidFill>
                  <a:srgbClr val="063DE8"/>
                </a:solidFill>
              </a:rPr>
              <a:t>Optiks</a:t>
            </a:r>
            <a:r>
              <a:rPr lang="en-US" dirty="0" smtClean="0">
                <a:solidFill>
                  <a:srgbClr val="063DE8"/>
                </a:solidFill>
              </a:rPr>
              <a:t> </a:t>
            </a:r>
            <a:r>
              <a:rPr lang="en-US" dirty="0" smtClean="0"/>
              <a:t>shows information about each instrument’s field of view from instrument and frames kernels (IKs and FKs)</a:t>
            </a:r>
          </a:p>
          <a:p>
            <a:pPr lvl="1"/>
            <a:r>
              <a:rPr lang="en-US" dirty="0" smtClean="0"/>
              <a:t>Shape</a:t>
            </a:r>
          </a:p>
          <a:p>
            <a:pPr lvl="2"/>
            <a:r>
              <a:rPr lang="en-US" dirty="0" smtClean="0"/>
              <a:t>Rectangular</a:t>
            </a:r>
          </a:p>
          <a:p>
            <a:pPr lvl="2"/>
            <a:r>
              <a:rPr lang="en-US" dirty="0" smtClean="0"/>
              <a:t>Elliptical</a:t>
            </a:r>
          </a:p>
          <a:p>
            <a:pPr lvl="2"/>
            <a:r>
              <a:rPr lang="en-US" dirty="0" smtClean="0"/>
              <a:t>Circular</a:t>
            </a:r>
          </a:p>
          <a:p>
            <a:pPr lvl="2"/>
            <a:r>
              <a:rPr lang="en-US" dirty="0" smtClean="0"/>
              <a:t>Polygonal</a:t>
            </a:r>
          </a:p>
          <a:p>
            <a:pPr lvl="1"/>
            <a:r>
              <a:rPr lang="en-US" dirty="0" err="1" smtClean="0"/>
              <a:t>Boresight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3614"/>
          <a:stretch/>
        </p:blipFill>
        <p:spPr>
          <a:xfrm>
            <a:off x="3630332" y="3245793"/>
            <a:ext cx="5015385" cy="284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08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7770" y="380296"/>
            <a:ext cx="4369380" cy="490308"/>
          </a:xfrm>
        </p:spPr>
        <p:txBody>
          <a:bodyPr/>
          <a:lstStyle/>
          <a:p>
            <a:r>
              <a:rPr lang="en-US" dirty="0" smtClean="0"/>
              <a:t>Join Binary DAF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>
                <a:solidFill>
                  <a:srgbClr val="063DE8"/>
                </a:solidFill>
              </a:rPr>
              <a:t>DafCat</a:t>
            </a:r>
            <a:r>
              <a:rPr lang="en-US" dirty="0" smtClean="0">
                <a:solidFill>
                  <a:srgbClr val="063DE8"/>
                </a:solidFill>
              </a:rPr>
              <a:t> </a:t>
            </a:r>
            <a:r>
              <a:rPr lang="en-US" dirty="0" smtClean="0"/>
              <a:t>concatenates (joins) binary DAF files</a:t>
            </a:r>
          </a:p>
          <a:p>
            <a:pPr lvl="1"/>
            <a:r>
              <a:rPr lang="en-US" dirty="0" smtClean="0"/>
              <a:t>SPKs, CKs, binary PCKs</a:t>
            </a:r>
          </a:p>
          <a:p>
            <a:pPr lvl="1"/>
            <a:r>
              <a:rPr lang="en-US" dirty="0" smtClean="0"/>
              <a:t>We recommend using </a:t>
            </a:r>
            <a:r>
              <a:rPr lang="en-US" i="1" dirty="0" err="1" smtClean="0">
                <a:solidFill>
                  <a:srgbClr val="063DE8"/>
                </a:solidFill>
              </a:rPr>
              <a:t>SpkMerge</a:t>
            </a:r>
            <a:r>
              <a:rPr lang="en-US" dirty="0" smtClean="0">
                <a:solidFill>
                  <a:srgbClr val="063DE8"/>
                </a:solidFill>
              </a:rPr>
              <a:t> </a:t>
            </a:r>
            <a:r>
              <a:rPr lang="en-US" dirty="0" smtClean="0"/>
              <a:t>for merging SPKs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140246" y="3588778"/>
            <a:ext cx="3096306" cy="2133634"/>
            <a:chOff x="4140246" y="3588778"/>
            <a:chExt cx="3096306" cy="2133634"/>
          </a:xfrm>
        </p:grpSpPr>
        <p:cxnSp>
          <p:nvCxnSpPr>
            <p:cNvPr id="18" name="Straight Connector 17"/>
            <p:cNvCxnSpPr/>
            <p:nvPr/>
          </p:nvCxnSpPr>
          <p:spPr bwMode="auto">
            <a:xfrm>
              <a:off x="4140246" y="4064668"/>
              <a:ext cx="1534641" cy="0"/>
            </a:xfrm>
            <a:prstGeom prst="line">
              <a:avLst/>
            </a:prstGeom>
            <a:noFill/>
            <a:ln w="635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701911" y="4064668"/>
              <a:ext cx="1534641" cy="0"/>
            </a:xfrm>
            <a:prstGeom prst="line">
              <a:avLst/>
            </a:prstGeom>
            <a:noFill/>
            <a:ln w="635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4140246" y="4937582"/>
              <a:ext cx="3096306" cy="0"/>
            </a:xfrm>
            <a:prstGeom prst="line">
              <a:avLst/>
            </a:prstGeom>
            <a:noFill/>
            <a:ln w="635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4344587" y="5076081"/>
              <a:ext cx="266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New DAF file after </a:t>
              </a:r>
              <a:r>
                <a:rPr lang="en-US" dirty="0" err="1" smtClean="0">
                  <a:solidFill>
                    <a:srgbClr val="008000"/>
                  </a:solidFill>
                </a:rPr>
                <a:t>DafCat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40246" y="3596075"/>
              <a:ext cx="1534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DAF 1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01911" y="3588778"/>
              <a:ext cx="1534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DAF 2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53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5162" y="380296"/>
            <a:ext cx="2454593" cy="490308"/>
          </a:xfrm>
        </p:spPr>
        <p:txBody>
          <a:bodyPr/>
          <a:lstStyle/>
          <a:p>
            <a:r>
              <a:rPr lang="en-US" dirty="0" smtClean="0"/>
              <a:t>Replace 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90" y="1472315"/>
            <a:ext cx="7761620" cy="3541001"/>
          </a:xfrm>
        </p:spPr>
        <p:txBody>
          <a:bodyPr>
            <a:normAutofit lnSpcReduction="10000"/>
          </a:bodyPr>
          <a:lstStyle/>
          <a:p>
            <a:r>
              <a:rPr lang="en-US" i="1" dirty="0" err="1" smtClean="0">
                <a:solidFill>
                  <a:srgbClr val="063DE8"/>
                </a:solidFill>
              </a:rPr>
              <a:t>DafMod</a:t>
            </a:r>
            <a:r>
              <a:rPr lang="en-US" dirty="0" smtClean="0">
                <a:solidFill>
                  <a:srgbClr val="063DE8"/>
                </a:solidFill>
              </a:rPr>
              <a:t> </a:t>
            </a:r>
            <a:r>
              <a:rPr lang="en-US" dirty="0" smtClean="0"/>
              <a:t>alters IDs in binary SPK, CK, or PCK files.</a:t>
            </a:r>
          </a:p>
          <a:p>
            <a:pPr lvl="1"/>
            <a:r>
              <a:rPr lang="en-US" dirty="0" smtClean="0"/>
              <a:t>Can modify:</a:t>
            </a:r>
          </a:p>
          <a:p>
            <a:pPr lvl="2"/>
            <a:r>
              <a:rPr lang="en-US" dirty="0" smtClean="0"/>
              <a:t>Target, center, or reference frame ID in an SPK</a:t>
            </a:r>
          </a:p>
          <a:p>
            <a:pPr lvl="2"/>
            <a:r>
              <a:rPr lang="en-US" dirty="0" smtClean="0"/>
              <a:t>Object or reference frame ID in a CK or PCK</a:t>
            </a:r>
          </a:p>
          <a:p>
            <a:pPr lvl="1"/>
            <a:r>
              <a:rPr lang="en-US" dirty="0" smtClean="0"/>
              <a:t>Applications</a:t>
            </a:r>
          </a:p>
          <a:p>
            <a:pPr lvl="2"/>
            <a:r>
              <a:rPr lang="en-US" dirty="0"/>
              <a:t>Create simulation spacecraft</a:t>
            </a:r>
          </a:p>
          <a:p>
            <a:pPr lvl="2"/>
            <a:r>
              <a:rPr lang="en-US" dirty="0"/>
              <a:t>Compare two trajectories for the same object in one </a:t>
            </a:r>
            <a:r>
              <a:rPr lang="en-US" dirty="0" smtClean="0"/>
              <a:t>program</a:t>
            </a:r>
          </a:p>
          <a:p>
            <a:r>
              <a:rPr lang="en-US" i="1" dirty="0" err="1">
                <a:solidFill>
                  <a:srgbClr val="063DE8"/>
                </a:solidFill>
              </a:rPr>
              <a:t>BSp</a:t>
            </a:r>
            <a:r>
              <a:rPr lang="en-US" i="1" dirty="0" err="1">
                <a:solidFill>
                  <a:srgbClr val="063DE8"/>
                </a:solidFill>
                <a:latin typeface="Bookman Old Style"/>
                <a:cs typeface="Bookman Old Style"/>
              </a:rPr>
              <a:t>I</a:t>
            </a:r>
            <a:r>
              <a:rPr lang="en-US" i="1" dirty="0" err="1">
                <a:solidFill>
                  <a:srgbClr val="063DE8"/>
                </a:solidFill>
              </a:rPr>
              <a:t>dMod</a:t>
            </a:r>
            <a:r>
              <a:rPr lang="en-US" dirty="0">
                <a:solidFill>
                  <a:srgbClr val="063DE8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modifies the object IDs in a binary SPK </a:t>
            </a:r>
            <a:r>
              <a:rPr lang="en-US" dirty="0" smtClean="0">
                <a:solidFill>
                  <a:srgbClr val="000000"/>
                </a:solidFill>
              </a:rPr>
              <a:t>file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Less powerful version of </a:t>
            </a:r>
            <a:r>
              <a:rPr lang="en-US" i="1" dirty="0" err="1" smtClean="0">
                <a:solidFill>
                  <a:srgbClr val="063DE8"/>
                </a:solidFill>
              </a:rPr>
              <a:t>DafMod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91190" y="5013317"/>
            <a:ext cx="3188914" cy="142604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rPr>
              <a:t>DAF File </a:t>
            </a:r>
            <a:r>
              <a:rPr kumimoji="0" lang="en-US" sz="20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rPr>
              <a:t>befor</a:t>
            </a:r>
            <a:r>
              <a:rPr kumimoji="0" lang="en-US" sz="2000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rPr>
              <a:t>e </a:t>
            </a:r>
            <a:r>
              <a:rPr kumimoji="0" lang="en-US" sz="2000" b="0" i="1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rPr>
              <a:t>DafMod</a:t>
            </a:r>
            <a:endParaRPr kumimoji="0" lang="en-US" sz="2000" b="0" i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2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latin typeface="Times New Roman"/>
                <a:cs typeface="Times New Roman"/>
              </a:rPr>
              <a:t>Information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Times New Roman" pitchFamily="27" charset="0"/>
              </a:rPr>
              <a:t>Object: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27" charset="0"/>
              </a:rPr>
              <a:t>-41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2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rPr>
              <a:t>More information…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27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263896" y="5013317"/>
            <a:ext cx="3188914" cy="142604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rPr>
              <a:t>DAF File </a:t>
            </a:r>
            <a:r>
              <a:rPr kumimoji="0" lang="en-US" sz="20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rPr>
              <a:t>afte</a:t>
            </a:r>
            <a:r>
              <a:rPr kumimoji="0" lang="en-US" sz="2000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rPr>
              <a:t>r </a:t>
            </a:r>
            <a:r>
              <a:rPr kumimoji="0" lang="en-US" sz="2000" b="0" i="1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rPr>
              <a:t>DafMod</a:t>
            </a:r>
            <a:endParaRPr kumimoji="0" lang="en-US" sz="2000" b="0" i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2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latin typeface="Times New Roman" pitchFamily="27" charset="0"/>
              </a:rPr>
              <a:t>Information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Times New Roman" pitchFamily="27" charset="0"/>
              </a:rPr>
              <a:t>Object: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27" charset="0"/>
              </a:rPr>
              <a:t>-123456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27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rPr>
              <a:t>More information…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27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4037026" y="5492077"/>
            <a:ext cx="978408" cy="484632"/>
          </a:xfrm>
          <a:prstGeom prst="rightArrow">
            <a:avLst/>
          </a:prstGeom>
          <a:solidFill>
            <a:schemeClr val="tx2">
              <a:lumMod val="25000"/>
              <a:lumOff val="75000"/>
            </a:schemeClr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58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024" y="380296"/>
            <a:ext cx="3776870" cy="490308"/>
          </a:xfrm>
        </p:spPr>
        <p:txBody>
          <a:bodyPr/>
          <a:lstStyle/>
          <a:p>
            <a:r>
              <a:rPr lang="en-US" dirty="0" smtClean="0"/>
              <a:t>Make SCLK Kernel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90" y="2273190"/>
            <a:ext cx="5027981" cy="3817879"/>
          </a:xfrm>
        </p:spPr>
        <p:txBody>
          <a:bodyPr/>
          <a:lstStyle/>
          <a:p>
            <a:r>
              <a:rPr lang="en-US" i="1" dirty="0" err="1" smtClean="0">
                <a:solidFill>
                  <a:srgbClr val="063DE8"/>
                </a:solidFill>
              </a:rPr>
              <a:t>MakClk</a:t>
            </a:r>
            <a:r>
              <a:rPr lang="en-US" dirty="0" smtClean="0">
                <a:solidFill>
                  <a:srgbClr val="063DE8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makes a spacecraft clock (SCLK) </a:t>
            </a:r>
            <a:r>
              <a:rPr lang="en-US" dirty="0" smtClean="0"/>
              <a:t>kernel from a SCLKSCET file.</a:t>
            </a:r>
          </a:p>
          <a:p>
            <a:pPr lvl="1"/>
            <a:r>
              <a:rPr lang="en-US" dirty="0" smtClean="0"/>
              <a:t>A SCLKSCET file is a time correlation file used by most JPL missions</a:t>
            </a:r>
          </a:p>
          <a:p>
            <a:pPr lvl="2"/>
            <a:r>
              <a:rPr lang="en-US" dirty="0" smtClean="0"/>
              <a:t>Contains information needed to make an SCLK kernel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249" y="2273190"/>
            <a:ext cx="1717543" cy="236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9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2021" y="380296"/>
            <a:ext cx="5600887" cy="490308"/>
          </a:xfrm>
        </p:spPr>
        <p:txBody>
          <a:bodyPr/>
          <a:lstStyle/>
          <a:p>
            <a:r>
              <a:rPr lang="en-US" dirty="0" smtClean="0"/>
              <a:t>More Utilities – File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i="1" dirty="0" smtClean="0">
                <a:solidFill>
                  <a:srgbClr val="063DE8"/>
                </a:solidFill>
              </a:rPr>
              <a:t>BFF</a:t>
            </a:r>
            <a:r>
              <a:rPr lang="en-US" dirty="0" smtClean="0"/>
              <a:t> - Binary File Format</a:t>
            </a:r>
          </a:p>
          <a:p>
            <a:pPr lvl="1"/>
            <a:r>
              <a:rPr lang="en-US" dirty="0" smtClean="0"/>
              <a:t>BFF displays the binary file format of a SPICE kernel</a:t>
            </a:r>
          </a:p>
          <a:p>
            <a:pPr lvl="2"/>
            <a:r>
              <a:rPr lang="en-US" dirty="0" smtClean="0"/>
              <a:t>BIG-IEEE</a:t>
            </a:r>
          </a:p>
          <a:p>
            <a:pPr lvl="2"/>
            <a:r>
              <a:rPr lang="en-US" dirty="0" smtClean="0"/>
              <a:t>LTL-IEEE</a:t>
            </a:r>
          </a:p>
          <a:p>
            <a:r>
              <a:rPr lang="en-US" i="1" dirty="0" smtClean="0">
                <a:solidFill>
                  <a:srgbClr val="063DE8"/>
                </a:solidFill>
              </a:rPr>
              <a:t>Bingo</a:t>
            </a:r>
            <a:r>
              <a:rPr lang="en-US" dirty="0" smtClean="0"/>
              <a:t> – Converts files between formats</a:t>
            </a:r>
          </a:p>
          <a:p>
            <a:pPr lvl="1"/>
            <a:r>
              <a:rPr lang="en-US" dirty="0" smtClean="0"/>
              <a:t>IEEE big endian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/>
              <a:t> IEEE little endian </a:t>
            </a:r>
          </a:p>
          <a:p>
            <a:pPr lvl="1"/>
            <a:r>
              <a:rPr lang="en-US" dirty="0" smtClean="0"/>
              <a:t>                   DOS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</a:t>
            </a:r>
            <a:r>
              <a:rPr lang="en-US" dirty="0" smtClean="0"/>
              <a:t> UNIX</a:t>
            </a:r>
          </a:p>
          <a:p>
            <a:r>
              <a:rPr lang="en-US" i="1" dirty="0" err="1">
                <a:solidFill>
                  <a:srgbClr val="063DE8"/>
                </a:solidFill>
              </a:rPr>
              <a:t>ArchType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- </a:t>
            </a:r>
            <a:r>
              <a:rPr lang="en-US" dirty="0">
                <a:solidFill>
                  <a:srgbClr val="000000"/>
                </a:solidFill>
              </a:rPr>
              <a:t>file architecture and type </a:t>
            </a:r>
            <a:r>
              <a:rPr lang="en-US" dirty="0"/>
              <a:t>of a SPICE kernel</a:t>
            </a:r>
          </a:p>
          <a:p>
            <a:pPr lvl="1"/>
            <a:r>
              <a:rPr lang="en-US" dirty="0"/>
              <a:t>Architectures</a:t>
            </a:r>
          </a:p>
          <a:p>
            <a:pPr lvl="2"/>
            <a:r>
              <a:rPr lang="en-US" dirty="0"/>
              <a:t>DAF, DAS, KPL</a:t>
            </a:r>
          </a:p>
          <a:p>
            <a:pPr lvl="1"/>
            <a:r>
              <a:rPr lang="en-US" dirty="0"/>
              <a:t>Types</a:t>
            </a:r>
          </a:p>
          <a:p>
            <a:pPr lvl="2"/>
            <a:r>
              <a:rPr lang="en-US" dirty="0"/>
              <a:t>SPK, PCK, IK, CK, LSK, FK</a:t>
            </a:r>
          </a:p>
          <a:p>
            <a:pPr lvl="1"/>
            <a:r>
              <a:rPr lang="en-US" dirty="0"/>
              <a:t>Useful for scripts that need to identify SPICE </a:t>
            </a:r>
            <a:r>
              <a:rPr lang="en-US" dirty="0" smtClean="0"/>
              <a:t>kernels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79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896" y="4406678"/>
            <a:ext cx="2322395" cy="600081"/>
          </a:xfrm>
        </p:spPr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9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8" name="Group 36"/>
          <p:cNvGrpSpPr>
            <a:grpSpLocks/>
          </p:cNvGrpSpPr>
          <p:nvPr/>
        </p:nvGrpSpPr>
        <p:grpSpPr bwMode="auto">
          <a:xfrm>
            <a:off x="152189" y="1262899"/>
            <a:ext cx="8826940" cy="5278188"/>
            <a:chOff x="96" y="797"/>
            <a:chExt cx="5568" cy="3331"/>
          </a:xfrm>
        </p:grpSpPr>
        <p:sp>
          <p:nvSpPr>
            <p:cNvPr id="21511" name="Rectangle 4"/>
            <p:cNvSpPr>
              <a:spLocks noChangeArrowheads="1"/>
            </p:cNvSpPr>
            <p:nvPr/>
          </p:nvSpPr>
          <p:spPr bwMode="auto">
            <a:xfrm>
              <a:off x="96" y="1000"/>
              <a:ext cx="5568" cy="3127"/>
            </a:xfrm>
            <a:prstGeom prst="rect">
              <a:avLst/>
            </a:prstGeom>
            <a:solidFill>
              <a:srgbClr val="6F6F6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2" name="Rectangle 5"/>
            <p:cNvSpPr>
              <a:spLocks noChangeArrowheads="1"/>
            </p:cNvSpPr>
            <p:nvPr/>
          </p:nvSpPr>
          <p:spPr bwMode="auto">
            <a:xfrm>
              <a:off x="240" y="926"/>
              <a:ext cx="5424" cy="320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3" name="Rectangle 6"/>
            <p:cNvSpPr>
              <a:spLocks noChangeArrowheads="1"/>
            </p:cNvSpPr>
            <p:nvPr/>
          </p:nvSpPr>
          <p:spPr bwMode="auto">
            <a:xfrm>
              <a:off x="96" y="797"/>
              <a:ext cx="5568" cy="20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4" name="Rectangle 7"/>
            <p:cNvSpPr>
              <a:spLocks noChangeArrowheads="1"/>
            </p:cNvSpPr>
            <p:nvPr/>
          </p:nvSpPr>
          <p:spPr bwMode="auto">
            <a:xfrm>
              <a:off x="96" y="4072"/>
              <a:ext cx="5568" cy="56"/>
            </a:xfrm>
            <a:prstGeom prst="rect">
              <a:avLst/>
            </a:prstGeom>
            <a:solidFill>
              <a:srgbClr val="ABABA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5" name="Rectangle 8"/>
            <p:cNvSpPr>
              <a:spLocks noChangeArrowheads="1"/>
            </p:cNvSpPr>
            <p:nvPr/>
          </p:nvSpPr>
          <p:spPr bwMode="auto">
            <a:xfrm>
              <a:off x="348" y="4071"/>
              <a:ext cx="5086" cy="5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6" name="Rectangle 9"/>
            <p:cNvSpPr>
              <a:spLocks noChangeArrowheads="1"/>
            </p:cNvSpPr>
            <p:nvPr/>
          </p:nvSpPr>
          <p:spPr bwMode="auto">
            <a:xfrm>
              <a:off x="116" y="817"/>
              <a:ext cx="5525" cy="162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7" name="Rectangle 10"/>
            <p:cNvSpPr>
              <a:spLocks noChangeArrowheads="1"/>
            </p:cNvSpPr>
            <p:nvPr/>
          </p:nvSpPr>
          <p:spPr bwMode="auto">
            <a:xfrm>
              <a:off x="2325" y="814"/>
              <a:ext cx="1232" cy="2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7" tIns="44450" rIns="90487" bIns="44450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>
                  <a:solidFill>
                    <a:schemeClr val="bg1"/>
                  </a:solidFill>
                </a:rPr>
                <a:t>Terminal Window</a:t>
              </a:r>
            </a:p>
          </p:txBody>
        </p:sp>
        <p:grpSp>
          <p:nvGrpSpPr>
            <p:cNvPr id="21518" name="Group 16"/>
            <p:cNvGrpSpPr>
              <a:grpSpLocks/>
            </p:cNvGrpSpPr>
            <p:nvPr/>
          </p:nvGrpSpPr>
          <p:grpSpPr bwMode="auto">
            <a:xfrm>
              <a:off x="100" y="1637"/>
              <a:ext cx="136" cy="1492"/>
              <a:chOff x="100" y="1637"/>
              <a:chExt cx="136" cy="1492"/>
            </a:xfrm>
          </p:grpSpPr>
          <p:sp>
            <p:nvSpPr>
              <p:cNvPr id="21538" name="Rectangle 11"/>
              <p:cNvSpPr>
                <a:spLocks noChangeArrowheads="1"/>
              </p:cNvSpPr>
              <p:nvPr/>
            </p:nvSpPr>
            <p:spPr bwMode="auto">
              <a:xfrm>
                <a:off x="106" y="1642"/>
                <a:ext cx="130" cy="1478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rgbClr val="081D5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9" name="Line 12"/>
              <p:cNvSpPr>
                <a:spLocks noChangeShapeType="1"/>
              </p:cNvSpPr>
              <p:nvPr/>
            </p:nvSpPr>
            <p:spPr bwMode="auto">
              <a:xfrm>
                <a:off x="100" y="1637"/>
                <a:ext cx="0" cy="148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0" name="Line 13"/>
              <p:cNvSpPr>
                <a:spLocks noChangeShapeType="1"/>
              </p:cNvSpPr>
              <p:nvPr/>
            </p:nvSpPr>
            <p:spPr bwMode="auto">
              <a:xfrm>
                <a:off x="101" y="3129"/>
                <a:ext cx="135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1" name="Oval 14"/>
              <p:cNvSpPr>
                <a:spLocks noChangeArrowheads="1"/>
              </p:cNvSpPr>
              <p:nvPr/>
            </p:nvSpPr>
            <p:spPr bwMode="auto">
              <a:xfrm>
                <a:off x="165" y="2366"/>
                <a:ext cx="21" cy="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42" name="Oval 15"/>
              <p:cNvSpPr>
                <a:spLocks noChangeArrowheads="1"/>
              </p:cNvSpPr>
              <p:nvPr/>
            </p:nvSpPr>
            <p:spPr bwMode="auto">
              <a:xfrm>
                <a:off x="166" y="2367"/>
                <a:ext cx="13" cy="23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1519" name="Group 25"/>
            <p:cNvGrpSpPr>
              <a:grpSpLocks/>
            </p:cNvGrpSpPr>
            <p:nvPr/>
          </p:nvGrpSpPr>
          <p:grpSpPr bwMode="auto">
            <a:xfrm>
              <a:off x="98" y="3653"/>
              <a:ext cx="138" cy="418"/>
              <a:chOff x="98" y="3653"/>
              <a:chExt cx="138" cy="418"/>
            </a:xfrm>
          </p:grpSpPr>
          <p:sp>
            <p:nvSpPr>
              <p:cNvPr id="21530" name="Rectangle 17"/>
              <p:cNvSpPr>
                <a:spLocks noChangeArrowheads="1"/>
              </p:cNvSpPr>
              <p:nvPr/>
            </p:nvSpPr>
            <p:spPr bwMode="auto">
              <a:xfrm>
                <a:off x="104" y="3879"/>
                <a:ext cx="132" cy="18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rgbClr val="081D5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1" name="Line 18"/>
              <p:cNvSpPr>
                <a:spLocks noChangeShapeType="1"/>
              </p:cNvSpPr>
              <p:nvPr/>
            </p:nvSpPr>
            <p:spPr bwMode="auto">
              <a:xfrm>
                <a:off x="98" y="3876"/>
                <a:ext cx="0" cy="192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2" name="Line 19"/>
              <p:cNvSpPr>
                <a:spLocks noChangeShapeType="1"/>
              </p:cNvSpPr>
              <p:nvPr/>
            </p:nvSpPr>
            <p:spPr bwMode="auto">
              <a:xfrm>
                <a:off x="101" y="4071"/>
                <a:ext cx="135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3" name="Rectangle 20"/>
              <p:cNvSpPr>
                <a:spLocks noChangeArrowheads="1"/>
              </p:cNvSpPr>
              <p:nvPr/>
            </p:nvSpPr>
            <p:spPr bwMode="auto">
              <a:xfrm>
                <a:off x="104" y="3657"/>
                <a:ext cx="132" cy="182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rgbClr val="081D5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4" name="Line 21"/>
              <p:cNvSpPr>
                <a:spLocks noChangeShapeType="1"/>
              </p:cNvSpPr>
              <p:nvPr/>
            </p:nvSpPr>
            <p:spPr bwMode="auto">
              <a:xfrm>
                <a:off x="98" y="3653"/>
                <a:ext cx="0" cy="191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5" name="Line 22"/>
              <p:cNvSpPr>
                <a:spLocks noChangeShapeType="1"/>
              </p:cNvSpPr>
              <p:nvPr/>
            </p:nvSpPr>
            <p:spPr bwMode="auto">
              <a:xfrm>
                <a:off x="101" y="3848"/>
                <a:ext cx="135" cy="0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6" name="Freeform 23"/>
              <p:cNvSpPr>
                <a:spLocks/>
              </p:cNvSpPr>
              <p:nvPr/>
            </p:nvSpPr>
            <p:spPr bwMode="auto">
              <a:xfrm>
                <a:off x="148" y="3927"/>
                <a:ext cx="55" cy="89"/>
              </a:xfrm>
              <a:custGeom>
                <a:avLst/>
                <a:gdLst>
                  <a:gd name="T0" fmla="*/ 26 w 55"/>
                  <a:gd name="T1" fmla="*/ 0 h 89"/>
                  <a:gd name="T2" fmla="*/ 0 w 55"/>
                  <a:gd name="T3" fmla="*/ 88 h 89"/>
                  <a:gd name="T4" fmla="*/ 54 w 55"/>
                  <a:gd name="T5" fmla="*/ 88 h 89"/>
                  <a:gd name="T6" fmla="*/ 26 w 55"/>
                  <a:gd name="T7" fmla="*/ 0 h 8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89"/>
                  <a:gd name="T14" fmla="*/ 55 w 55"/>
                  <a:gd name="T15" fmla="*/ 89 h 8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89">
                    <a:moveTo>
                      <a:pt x="26" y="0"/>
                    </a:moveTo>
                    <a:lnTo>
                      <a:pt x="0" y="88"/>
                    </a:lnTo>
                    <a:lnTo>
                      <a:pt x="54" y="88"/>
                    </a:lnTo>
                    <a:lnTo>
                      <a:pt x="26" y="0"/>
                    </a:lnTo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37" name="Freeform 24"/>
              <p:cNvSpPr>
                <a:spLocks/>
              </p:cNvSpPr>
              <p:nvPr/>
            </p:nvSpPr>
            <p:spPr bwMode="auto">
              <a:xfrm>
                <a:off x="148" y="3704"/>
                <a:ext cx="54" cy="90"/>
              </a:xfrm>
              <a:custGeom>
                <a:avLst/>
                <a:gdLst>
                  <a:gd name="T0" fmla="*/ 25 w 54"/>
                  <a:gd name="T1" fmla="*/ 89 h 90"/>
                  <a:gd name="T2" fmla="*/ 0 w 54"/>
                  <a:gd name="T3" fmla="*/ 0 h 90"/>
                  <a:gd name="T4" fmla="*/ 53 w 54"/>
                  <a:gd name="T5" fmla="*/ 0 h 90"/>
                  <a:gd name="T6" fmla="*/ 25 w 54"/>
                  <a:gd name="T7" fmla="*/ 89 h 9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90"/>
                  <a:gd name="T14" fmla="*/ 54 w 54"/>
                  <a:gd name="T15" fmla="*/ 90 h 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90">
                    <a:moveTo>
                      <a:pt x="25" y="89"/>
                    </a:moveTo>
                    <a:lnTo>
                      <a:pt x="0" y="0"/>
                    </a:lnTo>
                    <a:lnTo>
                      <a:pt x="53" y="0"/>
                    </a:lnTo>
                    <a:lnTo>
                      <a:pt x="25" y="89"/>
                    </a:lnTo>
                  </a:path>
                </a:pathLst>
              </a:custGeom>
              <a:solidFill>
                <a:schemeClr val="tx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520" name="Rectangle 26"/>
            <p:cNvSpPr>
              <a:spLocks noChangeArrowheads="1"/>
            </p:cNvSpPr>
            <p:nvPr/>
          </p:nvSpPr>
          <p:spPr bwMode="auto">
            <a:xfrm>
              <a:off x="136" y="829"/>
              <a:ext cx="120" cy="119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1" name="Line 27"/>
            <p:cNvSpPr>
              <a:spLocks noChangeShapeType="1"/>
            </p:cNvSpPr>
            <p:nvPr/>
          </p:nvSpPr>
          <p:spPr bwMode="auto">
            <a:xfrm>
              <a:off x="131" y="831"/>
              <a:ext cx="0" cy="11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2" name="Line 28"/>
            <p:cNvSpPr>
              <a:spLocks noChangeShapeType="1"/>
            </p:cNvSpPr>
            <p:nvPr/>
          </p:nvSpPr>
          <p:spPr bwMode="auto">
            <a:xfrm>
              <a:off x="134" y="953"/>
              <a:ext cx="12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3" name="Rectangle 29"/>
            <p:cNvSpPr>
              <a:spLocks noChangeArrowheads="1"/>
            </p:cNvSpPr>
            <p:nvPr/>
          </p:nvSpPr>
          <p:spPr bwMode="auto">
            <a:xfrm>
              <a:off x="163" y="856"/>
              <a:ext cx="66" cy="7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4" name="Rectangle 30"/>
            <p:cNvSpPr>
              <a:spLocks noChangeArrowheads="1"/>
            </p:cNvSpPr>
            <p:nvPr/>
          </p:nvSpPr>
          <p:spPr bwMode="auto">
            <a:xfrm>
              <a:off x="163" y="856"/>
              <a:ext cx="66" cy="1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5" name="Rectangle 31"/>
            <p:cNvSpPr>
              <a:spLocks noChangeArrowheads="1"/>
            </p:cNvSpPr>
            <p:nvPr/>
          </p:nvSpPr>
          <p:spPr bwMode="auto">
            <a:xfrm>
              <a:off x="5493" y="835"/>
              <a:ext cx="121" cy="12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6" name="Line 32"/>
            <p:cNvSpPr>
              <a:spLocks noChangeShapeType="1"/>
            </p:cNvSpPr>
            <p:nvPr/>
          </p:nvSpPr>
          <p:spPr bwMode="auto">
            <a:xfrm>
              <a:off x="5488" y="836"/>
              <a:ext cx="0" cy="11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7" name="Line 33"/>
            <p:cNvSpPr>
              <a:spLocks noChangeShapeType="1"/>
            </p:cNvSpPr>
            <p:nvPr/>
          </p:nvSpPr>
          <p:spPr bwMode="auto">
            <a:xfrm>
              <a:off x="5493" y="958"/>
              <a:ext cx="122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8" name="Line 34"/>
            <p:cNvSpPr>
              <a:spLocks noChangeShapeType="1"/>
            </p:cNvSpPr>
            <p:nvPr/>
          </p:nvSpPr>
          <p:spPr bwMode="auto">
            <a:xfrm>
              <a:off x="5513" y="855"/>
              <a:ext cx="82" cy="8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9" name="Line 35"/>
            <p:cNvSpPr>
              <a:spLocks noChangeShapeType="1"/>
            </p:cNvSpPr>
            <p:nvPr/>
          </p:nvSpPr>
          <p:spPr bwMode="auto">
            <a:xfrm flipV="1">
              <a:off x="5512" y="847"/>
              <a:ext cx="82" cy="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509" name="Rectangle 38"/>
          <p:cNvSpPr>
            <a:spLocks noGrp="1" noChangeArrowheads="1"/>
          </p:cNvSpPr>
          <p:nvPr>
            <p:ph type="body" idx="1"/>
          </p:nvPr>
        </p:nvSpPr>
        <p:spPr>
          <a:xfrm>
            <a:off x="456566" y="1597242"/>
            <a:ext cx="7761620" cy="4493828"/>
          </a:xfrm>
          <a:noFill/>
        </p:spPr>
        <p:txBody>
          <a:bodyPr lIns="90342" rIns="90342"/>
          <a:lstStyle/>
          <a:p>
            <a:pPr marL="0" indent="0">
              <a:buNone/>
            </a:pPr>
            <a:r>
              <a:rPr lang="en-US" sz="1200" b="0">
                <a:latin typeface="Courier New" charset="0"/>
              </a:rPr>
              <a:t>$ </a:t>
            </a:r>
            <a:r>
              <a:rPr lang="en-US" sz="1200">
                <a:latin typeface="Courier New" charset="0"/>
              </a:rPr>
              <a:t>more mer1_meridiani.def</a:t>
            </a:r>
          </a:p>
          <a:p>
            <a:pPr marL="0" indent="0">
              <a:buNone/>
            </a:pPr>
            <a:endParaRPr lang="en-US" sz="1200" b="0">
              <a:latin typeface="Courier New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Sample PINPOINT input for MER-1 landing site coordinates.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\begindata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   SITES     = ( 'LS' )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   LS_CENTER = 499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   LS_FRAME  = 'IAU_MARS'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   LS_IDCODE = -253900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   LS_XYZ    = ( +3.3764222E+03  -3.2664876E+02  -1.1539218E+02  )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   LS_BOUNDS = ( @2001-01-01-00:00:00.000, @2100-01-01-00:00:00.000 )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\begintext</a:t>
            </a:r>
          </a:p>
          <a:p>
            <a:pPr marL="0" indent="0">
              <a:buNone/>
            </a:pPr>
            <a:endParaRPr lang="en-US" sz="1200" b="0">
              <a:latin typeface="Courier New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$ </a:t>
            </a:r>
            <a:r>
              <a:rPr lang="en-US" sz="1200">
                <a:latin typeface="Courier New" charset="0"/>
              </a:rPr>
              <a:t>pinpoint -def mer1_meridiani.def -spk mer1_meridiani.bsp</a:t>
            </a:r>
          </a:p>
          <a:p>
            <a:pPr marL="0" indent="0">
              <a:buNone/>
            </a:pPr>
            <a:endParaRPr lang="en-US" sz="1200" b="0">
              <a:latin typeface="Courier New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$ </a:t>
            </a:r>
            <a:r>
              <a:rPr lang="en-US" sz="1200">
                <a:latin typeface="Courier New" charset="0"/>
              </a:rPr>
              <a:t>brief mer1_meridiani.bsp</a:t>
            </a:r>
            <a:r>
              <a:rPr lang="en-US" sz="1200" b="0">
                <a:latin typeface="Courier New" charset="0"/>
              </a:rPr>
              <a:t> 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Brief.  Version: 2.2.0        (SPICE Toolkit N0057)</a:t>
            </a:r>
          </a:p>
          <a:p>
            <a:pPr marL="0" indent="0">
              <a:buNone/>
            </a:pPr>
            <a:endParaRPr lang="en-US" sz="1200" b="0">
              <a:latin typeface="Courier New" charset="0"/>
            </a:endParaRP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Summary for: mer1_meridiani.bsp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Body: -253900* w.r.t. MARS (499) 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   Start of Interval (ET)              End of Interval (ET)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   --------------------------------    --------------------------------</a:t>
            </a:r>
          </a:p>
          <a:p>
            <a:pPr marL="0" indent="0">
              <a:buNone/>
            </a:pPr>
            <a:r>
              <a:rPr lang="en-US" sz="1200" b="0">
                <a:latin typeface="Courier New" charset="0"/>
              </a:rPr>
              <a:t>      2001 JAN 01 00:00:00.000            2100 JAN 01 00:00:00.000</a:t>
            </a:r>
          </a:p>
        </p:txBody>
      </p:sp>
      <p:sp>
        <p:nvSpPr>
          <p:cNvPr id="21510" name="Rectangle 39"/>
          <p:cNvSpPr>
            <a:spLocks noGrp="1" noChangeArrowheads="1"/>
          </p:cNvSpPr>
          <p:nvPr>
            <p:ph type="title"/>
          </p:nvPr>
        </p:nvSpPr>
        <p:spPr>
          <a:xfrm>
            <a:off x="3559660" y="380296"/>
            <a:ext cx="3594127" cy="490308"/>
          </a:xfrm>
        </p:spPr>
        <p:txBody>
          <a:bodyPr/>
          <a:lstStyle/>
          <a:p>
            <a:r>
              <a:rPr lang="en-US" dirty="0" err="1" smtClean="0"/>
              <a:t>PinPoint</a:t>
            </a:r>
            <a:r>
              <a:rPr lang="en-US" dirty="0" smtClean="0"/>
              <a:t> </a:t>
            </a:r>
            <a:r>
              <a:rPr lang="en-US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719253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303" y="380296"/>
            <a:ext cx="6373091" cy="490308"/>
          </a:xfrm>
        </p:spPr>
        <p:txBody>
          <a:bodyPr>
            <a:normAutofit/>
          </a:bodyPr>
          <a:lstStyle/>
          <a:p>
            <a:r>
              <a:rPr lang="en-US" sz="2600" dirty="0" smtClean="0"/>
              <a:t>Location of Utilities and Documentation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90" y="1593273"/>
            <a:ext cx="7745668" cy="89284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Download utilities and documentation from the NAIF Website</a:t>
            </a:r>
            <a:endParaRPr lang="en-US" dirty="0"/>
          </a:p>
        </p:txBody>
      </p:sp>
      <p:pic>
        <p:nvPicPr>
          <p:cNvPr id="4" name="Picture 3" descr="Screen shot 2012-04-10 at 10.07.2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1687" r="1383" b="2111"/>
          <a:stretch/>
        </p:blipFill>
        <p:spPr>
          <a:xfrm>
            <a:off x="384848" y="2486121"/>
            <a:ext cx="4194849" cy="3509818"/>
          </a:xfrm>
          <a:prstGeom prst="rect">
            <a:avLst/>
          </a:prstGeom>
        </p:spPr>
      </p:pic>
      <p:pic>
        <p:nvPicPr>
          <p:cNvPr id="5" name="Picture 4" descr="Screen shot 2012-04-10 at 10.07.5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1488" r="1402" b="13754"/>
          <a:stretch/>
        </p:blipFill>
        <p:spPr>
          <a:xfrm>
            <a:off x="4818303" y="2486120"/>
            <a:ext cx="4264122" cy="350981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261697" y="4187152"/>
            <a:ext cx="677333" cy="153939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27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570183" y="4570461"/>
            <a:ext cx="1046787" cy="1163781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27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672668" y="3355879"/>
            <a:ext cx="862060" cy="2978727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27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289636" y="3363576"/>
            <a:ext cx="561880" cy="2978727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2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46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3572" y="380296"/>
            <a:ext cx="6717779" cy="490308"/>
          </a:xfrm>
        </p:spPr>
        <p:txBody>
          <a:bodyPr/>
          <a:lstStyle/>
          <a:p>
            <a:r>
              <a:rPr lang="en-US" dirty="0" smtClean="0"/>
              <a:t>Make Slow-Moving SPKs and FKs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90" y="1983876"/>
            <a:ext cx="7761620" cy="4347952"/>
          </a:xfrm>
        </p:spPr>
        <p:txBody>
          <a:bodyPr/>
          <a:lstStyle/>
          <a:p>
            <a:r>
              <a:rPr lang="en-US" i="1" dirty="0" err="1" smtClean="0">
                <a:solidFill>
                  <a:schemeClr val="accent2"/>
                </a:solidFill>
              </a:rPr>
              <a:t>PinPoint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/>
              <a:t>creates files for objects with fixed or slowly changing positions with respect to another object.</a:t>
            </a:r>
            <a:endParaRPr lang="en-US" dirty="0"/>
          </a:p>
          <a:p>
            <a:r>
              <a:rPr lang="en-US" dirty="0" smtClean="0"/>
              <a:t>Creates:</a:t>
            </a:r>
          </a:p>
          <a:p>
            <a:pPr lvl="1"/>
            <a:r>
              <a:rPr lang="en-US" dirty="0" smtClean="0"/>
              <a:t>SPK (position and velocity ephemeris)</a:t>
            </a:r>
          </a:p>
          <a:p>
            <a:pPr lvl="1"/>
            <a:r>
              <a:rPr lang="en-US" dirty="0" err="1" smtClean="0"/>
              <a:t>Topocentric</a:t>
            </a:r>
            <a:r>
              <a:rPr lang="en-US" dirty="0" smtClean="0"/>
              <a:t> FK frames kernels</a:t>
            </a:r>
          </a:p>
          <a:p>
            <a:r>
              <a:rPr lang="en-US" dirty="0" smtClean="0"/>
              <a:t>Applications:</a:t>
            </a:r>
          </a:p>
          <a:p>
            <a:pPr lvl="1"/>
            <a:r>
              <a:rPr lang="en-US" dirty="0" smtClean="0"/>
              <a:t>Ground stations</a:t>
            </a:r>
          </a:p>
          <a:p>
            <a:pPr lvl="1"/>
            <a:r>
              <a:rPr lang="en-US" dirty="0" smtClean="0"/>
              <a:t>Landing sites</a:t>
            </a:r>
          </a:p>
          <a:p>
            <a:pPr lvl="1"/>
            <a:r>
              <a:rPr lang="en-US" dirty="0" smtClean="0"/>
              <a:t>Sites along a rover’s path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Coming soon:</a:t>
            </a:r>
          </a:p>
          <a:p>
            <a:pPr lvl="1"/>
            <a:r>
              <a:rPr lang="en-US" dirty="0" smtClean="0">
                <a:solidFill>
                  <a:schemeClr val="bg2"/>
                </a:solidFill>
              </a:rPr>
              <a:t>Constant velocity routines in SPICE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209" t="2919" r="22741" b="11840"/>
          <a:stretch/>
        </p:blipFill>
        <p:spPr>
          <a:xfrm>
            <a:off x="6182553" y="3383488"/>
            <a:ext cx="2270257" cy="2948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84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7853" y="380296"/>
            <a:ext cx="2249208" cy="490308"/>
          </a:xfrm>
        </p:spPr>
        <p:txBody>
          <a:bodyPr/>
          <a:lstStyle/>
          <a:p>
            <a:r>
              <a:rPr lang="en-US" dirty="0" smtClean="0"/>
              <a:t>View SPKs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90" y="1983876"/>
            <a:ext cx="5357813" cy="4107194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 smtClean="0">
                <a:solidFill>
                  <a:srgbClr val="063DE8"/>
                </a:solidFill>
              </a:rPr>
              <a:t>Spy</a:t>
            </a:r>
            <a:r>
              <a:rPr lang="en-US" dirty="0" smtClean="0">
                <a:solidFill>
                  <a:srgbClr val="063DE8"/>
                </a:solidFill>
              </a:rPr>
              <a:t> </a:t>
            </a:r>
            <a:r>
              <a:rPr lang="en-US" dirty="0" smtClean="0"/>
              <a:t>is used to validate, inspect, and analyze SPK (position, velocity ephemeris) files.</a:t>
            </a:r>
          </a:p>
          <a:p>
            <a:pPr lvl="1"/>
            <a:r>
              <a:rPr lang="en-US" dirty="0" smtClean="0"/>
              <a:t>View contents of an SPK file</a:t>
            </a:r>
          </a:p>
          <a:p>
            <a:pPr lvl="2"/>
            <a:r>
              <a:rPr lang="en-US" dirty="0" smtClean="0"/>
              <a:t>Data</a:t>
            </a:r>
          </a:p>
          <a:p>
            <a:pPr lvl="2"/>
            <a:r>
              <a:rPr lang="en-US" dirty="0" smtClean="0"/>
              <a:t>Summary</a:t>
            </a:r>
          </a:p>
          <a:p>
            <a:pPr lvl="2"/>
            <a:r>
              <a:rPr lang="en-US" dirty="0" smtClean="0"/>
              <a:t>Comments</a:t>
            </a:r>
          </a:p>
          <a:p>
            <a:pPr lvl="1"/>
            <a:r>
              <a:rPr lang="en-US" dirty="0" smtClean="0"/>
              <a:t>Sample data</a:t>
            </a:r>
          </a:p>
          <a:p>
            <a:pPr lvl="2"/>
            <a:r>
              <a:rPr lang="en-US" dirty="0" smtClean="0"/>
              <a:t>Position, distance, velocity, speed, acceleration, etc.</a:t>
            </a:r>
          </a:p>
          <a:p>
            <a:pPr lvl="1"/>
            <a:r>
              <a:rPr lang="en-US" dirty="0" smtClean="0"/>
              <a:t>Check SPK files</a:t>
            </a:r>
          </a:p>
          <a:p>
            <a:pPr lvl="2"/>
            <a:r>
              <a:rPr lang="en-US" dirty="0" smtClean="0"/>
              <a:t>Validate the structure of an SPK</a:t>
            </a:r>
          </a:p>
          <a:p>
            <a:pPr lvl="2"/>
            <a:r>
              <a:rPr lang="en-US" dirty="0" smtClean="0"/>
              <a:t>Locate invalid double precision numbers</a:t>
            </a:r>
          </a:p>
          <a:p>
            <a:pPr lvl="2"/>
            <a:r>
              <a:rPr lang="en-US" dirty="0" smtClean="0"/>
              <a:t>Check for boundary violations</a:t>
            </a:r>
          </a:p>
          <a:p>
            <a:pPr lvl="1"/>
            <a:r>
              <a:rPr lang="en-US" dirty="0" smtClean="0"/>
              <a:t>Find geometric events</a:t>
            </a:r>
          </a:p>
          <a:p>
            <a:pPr lvl="2"/>
            <a:r>
              <a:rPr lang="en-US" dirty="0" smtClean="0"/>
              <a:t>Observer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cs typeface="Wingdings"/>
                <a:sym typeface="Wingdings"/>
              </a:rPr>
              <a:t> target distance </a:t>
            </a:r>
          </a:p>
          <a:p>
            <a:pPr lvl="2"/>
            <a:r>
              <a:rPr lang="en-US" dirty="0" smtClean="0">
                <a:cs typeface="Wingdings"/>
                <a:sym typeface="Wingdings"/>
              </a:rPr>
              <a:t>Target elevation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628" y="2491611"/>
            <a:ext cx="2403807" cy="308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60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7939" y="380296"/>
            <a:ext cx="3549043" cy="490308"/>
          </a:xfrm>
        </p:spPr>
        <p:txBody>
          <a:bodyPr/>
          <a:lstStyle/>
          <a:p>
            <a:r>
              <a:rPr lang="en-US" dirty="0" smtClean="0"/>
              <a:t>Make Simple 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90" y="1983875"/>
            <a:ext cx="6617793" cy="4472279"/>
          </a:xfrm>
        </p:spPr>
        <p:txBody>
          <a:bodyPr/>
          <a:lstStyle/>
          <a:p>
            <a:r>
              <a:rPr lang="en-US" i="1" dirty="0" err="1" smtClean="0">
                <a:solidFill>
                  <a:srgbClr val="063DE8"/>
                </a:solidFill>
              </a:rPr>
              <a:t>prediCkt</a:t>
            </a:r>
            <a:r>
              <a:rPr lang="en-US" dirty="0">
                <a:solidFill>
                  <a:srgbClr val="063DE8"/>
                </a:solidFill>
              </a:rPr>
              <a:t> </a:t>
            </a:r>
            <a:r>
              <a:rPr lang="en-US" dirty="0" smtClean="0"/>
              <a:t>makes CK (orientation,</a:t>
            </a:r>
            <a:r>
              <a:rPr lang="en-US" dirty="0"/>
              <a:t> </a:t>
            </a:r>
            <a:r>
              <a:rPr lang="en-US" dirty="0" smtClean="0"/>
              <a:t>attitude) files for objects with orientations that can be described with simple geometry.</a:t>
            </a:r>
          </a:p>
          <a:p>
            <a:pPr lvl="1"/>
            <a:r>
              <a:rPr lang="en-US" dirty="0" smtClean="0"/>
              <a:t>Point at the Sun</a:t>
            </a:r>
          </a:p>
          <a:p>
            <a:pPr lvl="1"/>
            <a:r>
              <a:rPr lang="en-US" dirty="0" smtClean="0"/>
              <a:t>Point at the Earth</a:t>
            </a:r>
          </a:p>
          <a:p>
            <a:pPr lvl="1"/>
            <a:r>
              <a:rPr lang="en-US" dirty="0" smtClean="0"/>
              <a:t>30 degrees away from the Sun in a                         certain direction</a:t>
            </a:r>
          </a:p>
          <a:p>
            <a:pPr lvl="1"/>
            <a:r>
              <a:rPr lang="en-US" dirty="0" smtClean="0"/>
              <a:t>Nadir direction</a:t>
            </a:r>
          </a:p>
          <a:p>
            <a:pPr lvl="2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919191"/>
                </a:solidFill>
              </a:rPr>
              <a:t>More information: </a:t>
            </a:r>
            <a:r>
              <a:rPr lang="en-US" i="1" dirty="0" smtClean="0">
                <a:solidFill>
                  <a:srgbClr val="919191"/>
                </a:solidFill>
              </a:rPr>
              <a:t>Making a CK file </a:t>
            </a:r>
            <a:r>
              <a:rPr lang="en-US" dirty="0" smtClean="0">
                <a:solidFill>
                  <a:srgbClr val="919191"/>
                </a:solidFill>
              </a:rPr>
              <a:t>tutorial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003" y="3151003"/>
            <a:ext cx="2745960" cy="2300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07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524" y="380296"/>
            <a:ext cx="1961870" cy="490308"/>
          </a:xfrm>
        </p:spPr>
        <p:txBody>
          <a:bodyPr/>
          <a:lstStyle/>
          <a:p>
            <a:r>
              <a:rPr lang="en-US" dirty="0" smtClean="0"/>
              <a:t>CK Slicer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90" y="1983876"/>
            <a:ext cx="3935761" cy="4107194"/>
          </a:xfrm>
        </p:spPr>
        <p:txBody>
          <a:bodyPr/>
          <a:lstStyle/>
          <a:p>
            <a:r>
              <a:rPr lang="en-US" i="1" dirty="0" err="1" smtClean="0">
                <a:solidFill>
                  <a:srgbClr val="063DE8"/>
                </a:solidFill>
              </a:rPr>
              <a:t>CkSlicer</a:t>
            </a:r>
            <a:r>
              <a:rPr lang="en-US" dirty="0" smtClean="0">
                <a:solidFill>
                  <a:srgbClr val="063DE8"/>
                </a:solidFill>
              </a:rPr>
              <a:t> </a:t>
            </a:r>
            <a:r>
              <a:rPr lang="en-US" dirty="0" smtClean="0"/>
              <a:t>reduces a CK file to a shorter interval of time.</a:t>
            </a:r>
          </a:p>
          <a:p>
            <a:r>
              <a:rPr lang="en-US" dirty="0" smtClean="0"/>
              <a:t>Applications:</a:t>
            </a:r>
          </a:p>
          <a:p>
            <a:pPr lvl="1"/>
            <a:r>
              <a:rPr lang="en-US" dirty="0" smtClean="0"/>
              <a:t>If a small time interval of the CK file is needed and the CK file is very large.</a:t>
            </a:r>
          </a:p>
          <a:p>
            <a:pPr lvl="1"/>
            <a:r>
              <a:rPr lang="en-US" dirty="0" smtClean="0"/>
              <a:t>If you need to merge CKs from different sources that have too much overlap.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248614" y="1978510"/>
            <a:ext cx="3143840" cy="3420737"/>
            <a:chOff x="5248614" y="1978510"/>
            <a:chExt cx="3143840" cy="3420737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5248614" y="4937582"/>
              <a:ext cx="3143840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7466534" y="4937582"/>
              <a:ext cx="857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Time</a:t>
              </a:r>
              <a:endParaRPr lang="en-US" sz="2400" dirty="0"/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 flipV="1">
              <a:off x="5248614" y="2673044"/>
              <a:ext cx="0" cy="2264538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5541684" y="3401248"/>
              <a:ext cx="2682032" cy="0"/>
            </a:xfrm>
            <a:prstGeom prst="line">
              <a:avLst/>
            </a:prstGeom>
            <a:noFill/>
            <a:ln w="635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6082649" y="3090429"/>
              <a:ext cx="0" cy="1847153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7895123" y="3090429"/>
              <a:ext cx="0" cy="1847153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6082649" y="4524336"/>
              <a:ext cx="1812474" cy="0"/>
            </a:xfrm>
            <a:prstGeom prst="line">
              <a:avLst/>
            </a:prstGeom>
            <a:noFill/>
            <a:ln w="635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6144816" y="1978510"/>
              <a:ext cx="1428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Original CK Coverage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3" name="Right Brace 22"/>
            <p:cNvSpPr/>
            <p:nvPr/>
          </p:nvSpPr>
          <p:spPr bwMode="auto">
            <a:xfrm rot="16200000">
              <a:off x="6655118" y="1521830"/>
              <a:ext cx="455165" cy="2682030"/>
            </a:xfrm>
            <a:prstGeom prst="rightBrace">
              <a:avLst>
                <a:gd name="adj1" fmla="val 53209"/>
                <a:gd name="adj2" fmla="val 48765"/>
              </a:avLst>
            </a:prstGeom>
            <a:noFill/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endParaRPr>
            </a:p>
          </p:txBody>
        </p:sp>
        <p:sp>
          <p:nvSpPr>
            <p:cNvPr id="24" name="Right Brace 23"/>
            <p:cNvSpPr/>
            <p:nvPr/>
          </p:nvSpPr>
          <p:spPr bwMode="auto">
            <a:xfrm rot="16200000">
              <a:off x="6821811" y="3340323"/>
              <a:ext cx="334149" cy="1812473"/>
            </a:xfrm>
            <a:prstGeom prst="rightBrace">
              <a:avLst>
                <a:gd name="adj1" fmla="val 53209"/>
                <a:gd name="adj2" fmla="val 48765"/>
              </a:avLst>
            </a:prstGeom>
            <a:noFill/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82649" y="3471990"/>
              <a:ext cx="18124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CK Coverage after </a:t>
              </a:r>
              <a:r>
                <a:rPr lang="en-US" dirty="0" err="1" smtClean="0">
                  <a:solidFill>
                    <a:srgbClr val="008000"/>
                  </a:solidFill>
                </a:rPr>
                <a:t>CkSlicer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98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487" y="380296"/>
            <a:ext cx="6073948" cy="435421"/>
          </a:xfrm>
        </p:spPr>
        <p:txBody>
          <a:bodyPr/>
          <a:lstStyle/>
          <a:p>
            <a:r>
              <a:rPr lang="en-US" sz="2800" dirty="0" smtClean="0"/>
              <a:t>Fill in Gaps Between CK Segments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90" y="1758348"/>
            <a:ext cx="4219949" cy="4332722"/>
          </a:xfrm>
        </p:spPr>
        <p:txBody>
          <a:bodyPr>
            <a:normAutofit/>
          </a:bodyPr>
          <a:lstStyle/>
          <a:p>
            <a:r>
              <a:rPr lang="en-US" i="1" dirty="0" err="1" smtClean="0">
                <a:solidFill>
                  <a:srgbClr val="063DE8"/>
                </a:solidFill>
              </a:rPr>
              <a:t>CKsMrg</a:t>
            </a:r>
            <a:r>
              <a:rPr lang="en-US" dirty="0" smtClean="0">
                <a:solidFill>
                  <a:srgbClr val="063DE8"/>
                </a:solidFill>
              </a:rPr>
              <a:t> </a:t>
            </a:r>
            <a:r>
              <a:rPr lang="en-US" dirty="0" smtClean="0"/>
              <a:t>fills in gaps </a:t>
            </a:r>
            <a:r>
              <a:rPr lang="en-US" i="1" u="sng" dirty="0" smtClean="0"/>
              <a:t>between</a:t>
            </a:r>
            <a:r>
              <a:rPr lang="en-US" dirty="0" smtClean="0"/>
              <a:t> multiple CK segments</a:t>
            </a:r>
          </a:p>
          <a:p>
            <a:pPr lvl="1"/>
            <a:r>
              <a:rPr lang="en-US" dirty="0" smtClean="0"/>
              <a:t>Used for CKs from the same data stream</a:t>
            </a:r>
          </a:p>
          <a:p>
            <a:pPr lvl="2"/>
            <a:r>
              <a:rPr lang="en-US" dirty="0" smtClean="0"/>
              <a:t>Daily CKs created from downlinked telemetry</a:t>
            </a:r>
          </a:p>
          <a:p>
            <a:pPr lvl="1"/>
            <a:r>
              <a:rPr lang="en-US" dirty="0" smtClean="0"/>
              <a:t>Don’t use on CKs from multiple data streams</a:t>
            </a:r>
          </a:p>
          <a:p>
            <a:pPr lvl="2"/>
            <a:r>
              <a:rPr lang="en-US" dirty="0" smtClean="0"/>
              <a:t>Reconstructed and predicted</a:t>
            </a:r>
          </a:p>
          <a:p>
            <a:r>
              <a:rPr lang="en-US" dirty="0" smtClean="0"/>
              <a:t>Can make a CK smaller by down sampling</a:t>
            </a:r>
          </a:p>
          <a:p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426847" y="2415632"/>
            <a:ext cx="3146897" cy="3190435"/>
            <a:chOff x="5426847" y="2415632"/>
            <a:chExt cx="3146897" cy="3190435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5550029" y="2415632"/>
              <a:ext cx="3020658" cy="1189993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63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Original CK: 3 segments</a:t>
              </a:r>
              <a:endParaRPr kumimoji="0" lang="en-US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553086" y="3680545"/>
              <a:ext cx="3020658" cy="1123954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635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i="1" dirty="0"/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i="1" dirty="0" smtClean="0">
                  <a:solidFill>
                    <a:srgbClr val="008000"/>
                  </a:solidFill>
                </a:rPr>
                <a:t>CK after </a:t>
              </a:r>
              <a:r>
                <a:rPr lang="en-US" i="1" dirty="0" err="1" smtClean="0">
                  <a:solidFill>
                    <a:srgbClr val="008000"/>
                  </a:solidFill>
                </a:rPr>
                <a:t>CKsMrg</a:t>
              </a:r>
              <a:r>
                <a:rPr lang="en-US" i="1" dirty="0" smtClean="0">
                  <a:solidFill>
                    <a:srgbClr val="008000"/>
                  </a:solidFill>
                </a:rPr>
                <a:t>: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i="1" dirty="0" smtClean="0">
                  <a:solidFill>
                    <a:srgbClr val="008000"/>
                  </a:solidFill>
                </a:rPr>
                <a:t>1 segment</a:t>
              </a:r>
              <a:endParaRPr kumimoji="0" lang="en-US" b="0" i="1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>
              <a:off x="5426847" y="5144402"/>
              <a:ext cx="3143840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7644767" y="5144402"/>
              <a:ext cx="857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Time</a:t>
              </a:r>
              <a:endParaRPr lang="en-US" sz="2400" dirty="0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V="1">
              <a:off x="5426847" y="2415632"/>
              <a:ext cx="0" cy="272877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5719917" y="3457099"/>
              <a:ext cx="630544" cy="0"/>
            </a:xfrm>
            <a:prstGeom prst="line">
              <a:avLst/>
            </a:prstGeom>
            <a:noFill/>
            <a:ln w="635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5719917" y="3869745"/>
              <a:ext cx="2668711" cy="0"/>
            </a:xfrm>
            <a:prstGeom prst="line">
              <a:avLst/>
            </a:prstGeom>
            <a:noFill/>
            <a:ln w="635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6702711" y="3457099"/>
              <a:ext cx="630544" cy="0"/>
            </a:xfrm>
            <a:prstGeom prst="line">
              <a:avLst/>
            </a:prstGeom>
            <a:noFill/>
            <a:ln w="635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7758084" y="3457099"/>
              <a:ext cx="630546" cy="0"/>
            </a:xfrm>
            <a:prstGeom prst="line">
              <a:avLst/>
            </a:prstGeom>
            <a:noFill/>
            <a:ln w="63500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5719917" y="2879864"/>
              <a:ext cx="8111" cy="2264538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8388630" y="2879864"/>
              <a:ext cx="8111" cy="2264538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Box 25"/>
            <p:cNvSpPr txBox="1"/>
            <p:nvPr/>
          </p:nvSpPr>
          <p:spPr>
            <a:xfrm>
              <a:off x="5719917" y="2969534"/>
              <a:ext cx="630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S1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02711" y="2969534"/>
              <a:ext cx="630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1">
                      <a:lumMod val="75000"/>
                    </a:schemeClr>
                  </a:solidFill>
                </a:rPr>
                <a:t>S2</a:t>
              </a:r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58083" y="2969534"/>
              <a:ext cx="6305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660066"/>
                  </a:solidFill>
                </a:rPr>
                <a:t>S3</a:t>
              </a:r>
              <a:endParaRPr lang="en-US" dirty="0">
                <a:solidFill>
                  <a:srgbClr val="660066"/>
                </a:solidFill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 bwMode="auto">
          <a:xfrm flipH="1">
            <a:off x="6350461" y="3237496"/>
            <a:ext cx="1" cy="803151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6709220" y="3237496"/>
            <a:ext cx="1" cy="803151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H="1">
            <a:off x="7333257" y="3237496"/>
            <a:ext cx="1" cy="803151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7758082" y="3237496"/>
            <a:ext cx="1" cy="803151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9883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80" y="380296"/>
            <a:ext cx="4893562" cy="490308"/>
          </a:xfrm>
        </p:spPr>
        <p:txBody>
          <a:bodyPr/>
          <a:lstStyle/>
          <a:p>
            <a:r>
              <a:rPr lang="en-US" dirty="0" smtClean="0"/>
              <a:t>Fill in CK Segment Gaps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90" y="1983876"/>
            <a:ext cx="4592947" cy="4107194"/>
          </a:xfrm>
        </p:spPr>
        <p:txBody>
          <a:bodyPr/>
          <a:lstStyle/>
          <a:p>
            <a:r>
              <a:rPr lang="en-US" i="1" dirty="0" err="1" smtClean="0">
                <a:solidFill>
                  <a:srgbClr val="063DE8"/>
                </a:solidFill>
              </a:rPr>
              <a:t>CkSpanIt</a:t>
            </a:r>
            <a:r>
              <a:rPr lang="en-US" dirty="0" smtClean="0">
                <a:solidFill>
                  <a:srgbClr val="063DE8"/>
                </a:solidFill>
              </a:rPr>
              <a:t> </a:t>
            </a:r>
            <a:r>
              <a:rPr lang="en-US" dirty="0" smtClean="0"/>
              <a:t>fills in gaps </a:t>
            </a:r>
            <a:r>
              <a:rPr lang="en-US" i="1" u="sng" dirty="0" smtClean="0"/>
              <a:t>within</a:t>
            </a:r>
            <a:r>
              <a:rPr lang="en-US" dirty="0" smtClean="0"/>
              <a:t> segments in a Type 3 CK file</a:t>
            </a:r>
          </a:p>
          <a:p>
            <a:pPr lvl="1"/>
            <a:r>
              <a:rPr lang="en-US" dirty="0" smtClean="0"/>
              <a:t>Changes the interpolation intervals that used a small tolerance in the original CK file</a:t>
            </a:r>
          </a:p>
          <a:p>
            <a:pPr lvl="1"/>
            <a:r>
              <a:rPr lang="en-US" dirty="0" smtClean="0"/>
              <a:t>Account for telemetry dropouts</a:t>
            </a:r>
          </a:p>
          <a:p>
            <a:r>
              <a:rPr lang="en-US" i="1" dirty="0" err="1" smtClean="0">
                <a:solidFill>
                  <a:srgbClr val="063DE8"/>
                </a:solidFill>
              </a:rPr>
              <a:t>CkSpanIt</a:t>
            </a:r>
            <a:r>
              <a:rPr lang="en-US" dirty="0" smtClean="0">
                <a:solidFill>
                  <a:srgbClr val="063DE8"/>
                </a:solidFill>
              </a:rPr>
              <a:t> </a:t>
            </a:r>
            <a:r>
              <a:rPr lang="en-US" dirty="0" smtClean="0"/>
              <a:t>converts CKs to different SPICE formats</a:t>
            </a:r>
          </a:p>
          <a:p>
            <a:pPr lvl="1"/>
            <a:r>
              <a:rPr lang="en-US" dirty="0" smtClean="0"/>
              <a:t>From Type 1 to Type 3</a:t>
            </a:r>
          </a:p>
          <a:p>
            <a:pPr lvl="1"/>
            <a:r>
              <a:rPr lang="en-US" dirty="0" smtClean="0"/>
              <a:t>From Type 1 to Type 2</a:t>
            </a:r>
          </a:p>
          <a:p>
            <a:pPr lvl="1"/>
            <a:r>
              <a:rPr lang="en-US" dirty="0" smtClean="0"/>
              <a:t>From Type 3 to Type 2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5248614" y="2029858"/>
            <a:ext cx="3143840" cy="3369389"/>
            <a:chOff x="5248614" y="2029858"/>
            <a:chExt cx="3143840" cy="3369389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5248614" y="4937582"/>
              <a:ext cx="3143840" cy="0"/>
            </a:xfrm>
            <a:prstGeom prst="straightConnector1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7466534" y="4937582"/>
              <a:ext cx="857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Time</a:t>
              </a:r>
              <a:endParaRPr lang="en-US" sz="2400" dirty="0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V="1">
              <a:off x="5248614" y="2673044"/>
              <a:ext cx="0" cy="2264538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5541684" y="3250279"/>
              <a:ext cx="630544" cy="0"/>
            </a:xfrm>
            <a:prstGeom prst="line">
              <a:avLst/>
            </a:prstGeom>
            <a:noFill/>
            <a:ln w="635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5541684" y="3529710"/>
              <a:ext cx="2668711" cy="0"/>
            </a:xfrm>
            <a:prstGeom prst="line">
              <a:avLst/>
            </a:prstGeom>
            <a:noFill/>
            <a:ln w="635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5648254" y="2029858"/>
              <a:ext cx="25621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2"/>
                  </a:solidFill>
                </a:rPr>
                <a:t>Original CK Segment with Gaps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3" name="Right Brace 12"/>
            <p:cNvSpPr/>
            <p:nvPr/>
          </p:nvSpPr>
          <p:spPr bwMode="auto">
            <a:xfrm rot="16200000">
              <a:off x="6648458" y="1482545"/>
              <a:ext cx="455165" cy="2668713"/>
            </a:xfrm>
            <a:prstGeom prst="rightBrace">
              <a:avLst>
                <a:gd name="adj1" fmla="val 53209"/>
                <a:gd name="adj2" fmla="val 48765"/>
              </a:avLst>
            </a:prstGeom>
            <a:noFill/>
            <a:ln w="127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49795" y="4214556"/>
              <a:ext cx="2660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8000"/>
                  </a:solidFill>
                </a:rPr>
                <a:t>Modified CK Segment after </a:t>
              </a:r>
              <a:r>
                <a:rPr lang="en-US" dirty="0" err="1" smtClean="0">
                  <a:solidFill>
                    <a:srgbClr val="008000"/>
                  </a:solidFill>
                </a:rPr>
                <a:t>CkSpanIt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6524478" y="3250279"/>
              <a:ext cx="630544" cy="0"/>
            </a:xfrm>
            <a:prstGeom prst="line">
              <a:avLst/>
            </a:prstGeom>
            <a:noFill/>
            <a:ln w="635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7579851" y="3250279"/>
              <a:ext cx="630546" cy="0"/>
            </a:xfrm>
            <a:prstGeom prst="line">
              <a:avLst/>
            </a:prstGeom>
            <a:noFill/>
            <a:ln w="635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5541684" y="2673044"/>
              <a:ext cx="8111" cy="2264538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8210397" y="2673044"/>
              <a:ext cx="8111" cy="2264538"/>
            </a:xfrm>
            <a:prstGeom prst="line">
              <a:avLst/>
            </a:prstGeom>
            <a:noFill/>
            <a:ln w="190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Right Brace 25"/>
            <p:cNvSpPr/>
            <p:nvPr/>
          </p:nvSpPr>
          <p:spPr bwMode="auto">
            <a:xfrm rot="5400000">
              <a:off x="6652513" y="2678024"/>
              <a:ext cx="455165" cy="2660600"/>
            </a:xfrm>
            <a:prstGeom prst="rightBrace">
              <a:avLst>
                <a:gd name="adj1" fmla="val 53209"/>
                <a:gd name="adj2" fmla="val 48765"/>
              </a:avLst>
            </a:prstGeom>
            <a:noFill/>
            <a:ln w="127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27" charset="0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 bwMode="auto">
          <a:xfrm>
            <a:off x="6172228" y="3044484"/>
            <a:ext cx="0" cy="736257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524478" y="3044484"/>
            <a:ext cx="0" cy="736257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7155022" y="3044484"/>
            <a:ext cx="0" cy="736257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7579851" y="3028154"/>
            <a:ext cx="0" cy="736257"/>
          </a:xfrm>
          <a:prstGeom prst="line">
            <a:avLst/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8699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154" y="380296"/>
            <a:ext cx="2782607" cy="490308"/>
          </a:xfrm>
        </p:spPr>
        <p:txBody>
          <a:bodyPr/>
          <a:lstStyle/>
          <a:p>
            <a:r>
              <a:rPr lang="en-US" dirty="0" smtClean="0"/>
              <a:t>Orbit 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90" y="1982489"/>
            <a:ext cx="5329121" cy="4107194"/>
          </a:xfrm>
        </p:spPr>
        <p:txBody>
          <a:bodyPr/>
          <a:lstStyle/>
          <a:p>
            <a:r>
              <a:rPr lang="en-US" i="1" dirty="0" err="1" smtClean="0">
                <a:solidFill>
                  <a:srgbClr val="063DE8"/>
                </a:solidFill>
              </a:rPr>
              <a:t>OrbNum</a:t>
            </a:r>
            <a:r>
              <a:rPr lang="en-US" dirty="0" smtClean="0">
                <a:solidFill>
                  <a:srgbClr val="063DE8"/>
                </a:solidFill>
              </a:rPr>
              <a:t> </a:t>
            </a:r>
            <a:r>
              <a:rPr lang="en-US" dirty="0" smtClean="0"/>
              <a:t>calculates the: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rbit number</a:t>
            </a:r>
          </a:p>
          <a:p>
            <a:pPr lvl="2"/>
            <a:r>
              <a:rPr lang="en-US" dirty="0" err="1" smtClean="0"/>
              <a:t>Apoapse</a:t>
            </a:r>
            <a:r>
              <a:rPr lang="en-US" dirty="0" smtClean="0"/>
              <a:t>, </a:t>
            </a:r>
            <a:r>
              <a:rPr lang="en-US" dirty="0" err="1" smtClean="0"/>
              <a:t>periapse</a:t>
            </a:r>
            <a:r>
              <a:rPr lang="en-US" dirty="0" smtClean="0"/>
              <a:t>, descending or ascending node</a:t>
            </a:r>
          </a:p>
          <a:p>
            <a:pPr lvl="1"/>
            <a:r>
              <a:rPr lang="en-US" dirty="0" smtClean="0"/>
              <a:t>Start and Stop times of the orbit</a:t>
            </a:r>
          </a:p>
          <a:p>
            <a:r>
              <a:rPr lang="en-US" dirty="0" smtClean="0"/>
              <a:t>Can calculate more information at the start of each orbit</a:t>
            </a:r>
          </a:p>
          <a:p>
            <a:pPr lvl="1"/>
            <a:r>
              <a:rPr lang="en-US" dirty="0" smtClean="0"/>
              <a:t>Latitude and longitude of surface point closest to the spacecraft</a:t>
            </a:r>
          </a:p>
          <a:p>
            <a:pPr lvl="1"/>
            <a:r>
              <a:rPr lang="en-US" dirty="0" smtClean="0"/>
              <a:t>Sub-solar latitude and longitude</a:t>
            </a:r>
          </a:p>
          <a:p>
            <a:pPr lvl="1"/>
            <a:r>
              <a:rPr lang="en-US" dirty="0" smtClean="0"/>
              <a:t>Altitude of spacecraft</a:t>
            </a:r>
          </a:p>
          <a:p>
            <a:pPr lvl="1"/>
            <a:r>
              <a:rPr lang="en-US" dirty="0" smtClean="0"/>
              <a:t>Distance to Sun</a:t>
            </a:r>
          </a:p>
          <a:p>
            <a:pPr lvl="1"/>
            <a:r>
              <a:rPr lang="en-US" dirty="0" err="1" smtClean="0"/>
              <a:t>Keplerian</a:t>
            </a:r>
            <a:r>
              <a:rPr lang="en-US" dirty="0" smtClean="0"/>
              <a:t> orbital elements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766"/>
          <a:stretch/>
        </p:blipFill>
        <p:spPr>
          <a:xfrm>
            <a:off x="6227211" y="2732752"/>
            <a:ext cx="2422579" cy="260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443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ebGeocalc_for_PDSMC">
  <a:themeElements>
    <a:clrScheme name="Custom 5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9822DF"/>
      </a:hlink>
      <a:folHlink>
        <a:srgbClr val="EAEC5E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2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2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WebGeocalc_for_PDSMC.thmx</Template>
  <TotalTime>688</TotalTime>
  <Words>1114</Words>
  <Application>Microsoft Macintosh PowerPoint</Application>
  <PresentationFormat>On-screen Show (4:3)</PresentationFormat>
  <Paragraphs>182</Paragraphs>
  <Slides>16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WebGeocalc_for_PDSMC</vt:lpstr>
      <vt:lpstr>Non-Toolkit Applications</vt:lpstr>
      <vt:lpstr>Location of Utilities and Documentation</vt:lpstr>
      <vt:lpstr>Make Slow-Moving SPKs and FKs</vt:lpstr>
      <vt:lpstr>View SPKs</vt:lpstr>
      <vt:lpstr>Make Simple CKs</vt:lpstr>
      <vt:lpstr>CK Slicer</vt:lpstr>
      <vt:lpstr>Fill in Gaps Between CK Segments</vt:lpstr>
      <vt:lpstr>Fill in CK Segment Gaps</vt:lpstr>
      <vt:lpstr>Orbit Number</vt:lpstr>
      <vt:lpstr>Field of View</vt:lpstr>
      <vt:lpstr>Join Binary DAF Files</vt:lpstr>
      <vt:lpstr>Replace IDs</vt:lpstr>
      <vt:lpstr>Make SCLK Kernel</vt:lpstr>
      <vt:lpstr>More Utilities – File Formats</vt:lpstr>
      <vt:lpstr>backup</vt:lpstr>
      <vt:lpstr>PinPoint Example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Non-Toolkit Applications</dc:title>
  <dc:creator>Samantha Krening</dc:creator>
  <cp:lastModifiedBy>Samantha Krening</cp:lastModifiedBy>
  <cp:revision>61</cp:revision>
  <dcterms:created xsi:type="dcterms:W3CDTF">2012-04-09T23:41:28Z</dcterms:created>
  <dcterms:modified xsi:type="dcterms:W3CDTF">2012-04-18T07:02:40Z</dcterms:modified>
</cp:coreProperties>
</file>