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3" r:id="rId4"/>
    <p:sldId id="258" r:id="rId5"/>
    <p:sldId id="267" r:id="rId6"/>
    <p:sldId id="268" r:id="rId7"/>
    <p:sldId id="270" r:id="rId8"/>
    <p:sldId id="272" r:id="rId9"/>
    <p:sldId id="273" r:id="rId10"/>
    <p:sldId id="262" r:id="rId11"/>
    <p:sldId id="274" r:id="rId12"/>
    <p:sldId id="264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F049C-A1A8-9048-ACBE-EC0A74DB20CC}" type="datetimeFigureOut">
              <a:rPr lang="en-US" smtClean="0"/>
              <a:t>4/17/12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9EAFE-83CE-1649-B296-C21558C52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39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from PDS</a:t>
            </a:r>
            <a:r>
              <a:rPr lang="en-US" baseline="0" dirty="0" smtClean="0"/>
              <a:t> Image Node.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AEBDF5-CDFF-8B4E-A552-4678A0FF74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10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FOV image from: http://</a:t>
            </a:r>
            <a:r>
              <a:rPr lang="en-US" dirty="0" err="1" smtClean="0"/>
              <a:t>codinghorror.typepad.com</a:t>
            </a:r>
            <a:r>
              <a:rPr lang="en-US" dirty="0" smtClean="0"/>
              <a:t>/.a/6a0120a85dcdae970b0120a86d9495970b-pi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13F38-B4F7-4A46-8D00-12AFF728A3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9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186" y="2129656"/>
            <a:ext cx="5783629" cy="4903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284" y="3886940"/>
            <a:ext cx="6401434" cy="1752530"/>
          </a:xfrm>
        </p:spPr>
        <p:txBody>
          <a:bodyPr/>
          <a:lstStyle>
            <a:lvl1pPr marL="0" indent="0" algn="ctr">
              <a:buNone/>
              <a:defRPr/>
            </a:lvl1pPr>
            <a:lvl2pPr marL="456468" indent="0" algn="ctr">
              <a:buNone/>
              <a:defRPr/>
            </a:lvl2pPr>
            <a:lvl3pPr marL="912937" indent="0" algn="ctr">
              <a:buNone/>
              <a:defRPr/>
            </a:lvl3pPr>
            <a:lvl4pPr marL="1369405" indent="0" algn="ctr">
              <a:buNone/>
              <a:defRPr/>
            </a:lvl4pPr>
            <a:lvl5pPr marL="1825874" indent="0" algn="ctr">
              <a:buNone/>
              <a:defRPr/>
            </a:lvl5pPr>
            <a:lvl6pPr marL="2282342" indent="0" algn="ctr">
              <a:buNone/>
              <a:defRPr/>
            </a:lvl6pPr>
            <a:lvl7pPr marL="2738811" indent="0" algn="ctr">
              <a:buNone/>
              <a:defRPr/>
            </a:lvl7pPr>
            <a:lvl8pPr marL="3195279" indent="0" algn="ctr">
              <a:buNone/>
              <a:defRPr/>
            </a:lvl8pPr>
            <a:lvl9pPr marL="365174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85681" y="382279"/>
            <a:ext cx="567129" cy="57068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190" y="380296"/>
            <a:ext cx="5669026" cy="57107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96" y="4406678"/>
            <a:ext cx="9532151" cy="60008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96" y="2906094"/>
            <a:ext cx="7771132" cy="15005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468" indent="0">
              <a:buNone/>
              <a:defRPr sz="1800"/>
            </a:lvl2pPr>
            <a:lvl3pPr marL="912937" indent="0">
              <a:buNone/>
              <a:defRPr sz="1600"/>
            </a:lvl3pPr>
            <a:lvl4pPr marL="1369405" indent="0">
              <a:buNone/>
              <a:defRPr sz="1400"/>
            </a:lvl4pPr>
            <a:lvl5pPr marL="1825874" indent="0">
              <a:buNone/>
              <a:defRPr sz="1400"/>
            </a:lvl5pPr>
            <a:lvl6pPr marL="2282342" indent="0">
              <a:buNone/>
              <a:defRPr sz="1400"/>
            </a:lvl6pPr>
            <a:lvl7pPr marL="2738811" indent="0">
              <a:buNone/>
              <a:defRPr sz="1400"/>
            </a:lvl7pPr>
            <a:lvl8pPr marL="3195279" indent="0">
              <a:buNone/>
              <a:defRPr sz="1400"/>
            </a:lvl8pPr>
            <a:lvl9pPr marL="365174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190" y="1983876"/>
            <a:ext cx="3804716" cy="41071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094" y="1983876"/>
            <a:ext cx="3804716" cy="41071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0185" y="274131"/>
            <a:ext cx="5783629" cy="49030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66" y="1535444"/>
            <a:ext cx="4040926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468" indent="0">
              <a:buNone/>
              <a:defRPr sz="2000" b="1"/>
            </a:lvl2pPr>
            <a:lvl3pPr marL="912937" indent="0">
              <a:buNone/>
              <a:defRPr sz="1800" b="1"/>
            </a:lvl3pPr>
            <a:lvl4pPr marL="1369405" indent="0">
              <a:buNone/>
              <a:defRPr sz="1600" b="1"/>
            </a:lvl4pPr>
            <a:lvl5pPr marL="1825874" indent="0">
              <a:buNone/>
              <a:defRPr sz="1600" b="1"/>
            </a:lvl5pPr>
            <a:lvl6pPr marL="2282342" indent="0">
              <a:buNone/>
              <a:defRPr sz="1600" b="1"/>
            </a:lvl6pPr>
            <a:lvl7pPr marL="2738811" indent="0">
              <a:buNone/>
              <a:defRPr sz="1600" b="1"/>
            </a:lvl7pPr>
            <a:lvl8pPr marL="3195279" indent="0">
              <a:buNone/>
              <a:defRPr sz="1600" b="1"/>
            </a:lvl8pPr>
            <a:lvl9pPr marL="36517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66" y="2175609"/>
            <a:ext cx="4040926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924" y="1535444"/>
            <a:ext cx="4042510" cy="6401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468" indent="0">
              <a:buNone/>
              <a:defRPr sz="2000" b="1"/>
            </a:lvl2pPr>
            <a:lvl3pPr marL="912937" indent="0">
              <a:buNone/>
              <a:defRPr sz="1800" b="1"/>
            </a:lvl3pPr>
            <a:lvl4pPr marL="1369405" indent="0">
              <a:buNone/>
              <a:defRPr sz="1600" b="1"/>
            </a:lvl4pPr>
            <a:lvl5pPr marL="1825874" indent="0">
              <a:buNone/>
              <a:defRPr sz="1600" b="1"/>
            </a:lvl5pPr>
            <a:lvl6pPr marL="2282342" indent="0">
              <a:buNone/>
              <a:defRPr sz="1600" b="1"/>
            </a:lvl6pPr>
            <a:lvl7pPr marL="2738811" indent="0">
              <a:buNone/>
              <a:defRPr sz="1600" b="1"/>
            </a:lvl7pPr>
            <a:lvl8pPr marL="3195279" indent="0">
              <a:buNone/>
              <a:defRPr sz="1600" b="1"/>
            </a:lvl8pPr>
            <a:lvl9pPr marL="36517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924" y="2175609"/>
            <a:ext cx="4042510" cy="3950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66" y="1109970"/>
            <a:ext cx="3662781" cy="3256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49" y="272546"/>
            <a:ext cx="5112586" cy="58533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66" y="1435617"/>
            <a:ext cx="3008896" cy="4690314"/>
          </a:xfrm>
        </p:spPr>
        <p:txBody>
          <a:bodyPr/>
          <a:lstStyle>
            <a:lvl1pPr marL="0" indent="0">
              <a:buNone/>
              <a:defRPr sz="1400"/>
            </a:lvl1pPr>
            <a:lvl2pPr marL="456468" indent="0">
              <a:buNone/>
              <a:defRPr sz="1200"/>
            </a:lvl2pPr>
            <a:lvl3pPr marL="912937" indent="0">
              <a:buNone/>
              <a:defRPr sz="1000"/>
            </a:lvl3pPr>
            <a:lvl4pPr marL="1369405" indent="0">
              <a:buNone/>
              <a:defRPr sz="900"/>
            </a:lvl4pPr>
            <a:lvl5pPr marL="1825874" indent="0">
              <a:buNone/>
              <a:defRPr sz="900"/>
            </a:lvl5pPr>
            <a:lvl6pPr marL="2282342" indent="0">
              <a:buNone/>
              <a:defRPr sz="900"/>
            </a:lvl6pPr>
            <a:lvl7pPr marL="2738811" indent="0">
              <a:buNone/>
              <a:defRPr sz="900"/>
            </a:lvl7pPr>
            <a:lvl8pPr marL="3195279" indent="0">
              <a:buNone/>
              <a:defRPr sz="900"/>
            </a:lvl8pPr>
            <a:lvl9pPr marL="36517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973" y="5041277"/>
            <a:ext cx="3662781" cy="3256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973" y="613228"/>
            <a:ext cx="5485132" cy="4115116"/>
          </a:xfrm>
        </p:spPr>
        <p:txBody>
          <a:bodyPr/>
          <a:lstStyle>
            <a:lvl1pPr marL="0" indent="0">
              <a:buNone/>
              <a:defRPr sz="3200"/>
            </a:lvl1pPr>
            <a:lvl2pPr marL="456468" indent="0">
              <a:buNone/>
              <a:defRPr sz="2800"/>
            </a:lvl2pPr>
            <a:lvl3pPr marL="912937" indent="0">
              <a:buNone/>
              <a:defRPr sz="2400"/>
            </a:lvl3pPr>
            <a:lvl4pPr marL="1369405" indent="0">
              <a:buNone/>
              <a:defRPr sz="2000"/>
            </a:lvl4pPr>
            <a:lvl5pPr marL="1825874" indent="0">
              <a:buNone/>
              <a:defRPr sz="2000"/>
            </a:lvl5pPr>
            <a:lvl6pPr marL="2282342" indent="0">
              <a:buNone/>
              <a:defRPr sz="2000"/>
            </a:lvl6pPr>
            <a:lvl7pPr marL="2738811" indent="0">
              <a:buNone/>
              <a:defRPr sz="2000"/>
            </a:lvl7pPr>
            <a:lvl8pPr marL="3195279" indent="0">
              <a:buNone/>
              <a:defRPr sz="2000"/>
            </a:lvl8pPr>
            <a:lvl9pPr marL="36517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973" y="5366924"/>
            <a:ext cx="5485132" cy="804959"/>
          </a:xfrm>
        </p:spPr>
        <p:txBody>
          <a:bodyPr/>
          <a:lstStyle>
            <a:lvl1pPr marL="0" indent="0">
              <a:buNone/>
              <a:defRPr sz="1400"/>
            </a:lvl1pPr>
            <a:lvl2pPr marL="456468" indent="0">
              <a:buNone/>
              <a:defRPr sz="1200"/>
            </a:lvl2pPr>
            <a:lvl3pPr marL="912937" indent="0">
              <a:buNone/>
              <a:defRPr sz="1000"/>
            </a:lvl3pPr>
            <a:lvl4pPr marL="1369405" indent="0">
              <a:buNone/>
              <a:defRPr sz="900"/>
            </a:lvl4pPr>
            <a:lvl5pPr marL="1825874" indent="0">
              <a:buNone/>
              <a:defRPr sz="900"/>
            </a:lvl5pPr>
            <a:lvl6pPr marL="2282342" indent="0">
              <a:buNone/>
              <a:defRPr sz="900"/>
            </a:lvl6pPr>
            <a:lvl7pPr marL="2738811" indent="0">
              <a:buNone/>
              <a:defRPr sz="900"/>
            </a:lvl7pPr>
            <a:lvl8pPr marL="3195279" indent="0">
              <a:buNone/>
              <a:defRPr sz="900"/>
            </a:lvl8pPr>
            <a:lvl9pPr marL="36517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50641" y="380296"/>
            <a:ext cx="5783629" cy="4903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63398" tIns="25359" rIns="63398" bIns="2535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2054546" y="919048"/>
            <a:ext cx="6575817" cy="0"/>
          </a:xfrm>
          <a:prstGeom prst="line">
            <a:avLst/>
          </a:prstGeom>
          <a:noFill/>
          <a:ln w="19050" cap="flat" cmpd="sng" algn="ctr">
            <a:solidFill>
              <a:srgbClr val="063DE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073571" y="969754"/>
            <a:ext cx="3922230" cy="2487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398" tIns="25359" rIns="63398" bIns="25359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b="1" dirty="0">
                <a:latin typeface="Arial" pitchFamily="27" charset="0"/>
              </a:rPr>
              <a:t>Navigation and Ancillary Information Facility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1190" y="1983876"/>
            <a:ext cx="7761620" cy="41071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12682" y="6518903"/>
            <a:ext cx="209259" cy="3390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17146"/>
            <a:ext cx="2891584" cy="2408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41642" y="6617146"/>
            <a:ext cx="1902358" cy="2408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</a:defRPr>
            </a:lvl1pPr>
          </a:lstStyle>
          <a:p>
            <a:fld id="{7E8DC107-AE8B-1F4D-9609-D3908104C283}" type="slidenum">
              <a:rPr lang="en-US" smtClean="0"/>
              <a:t>‹#›</a:t>
            </a:fld>
            <a:endParaRPr lang="en-US"/>
          </a:p>
        </p:txBody>
      </p:sp>
      <p:grpSp>
        <p:nvGrpSpPr>
          <p:cNvPr id="10249" name="Group 9"/>
          <p:cNvGrpSpPr>
            <a:grpSpLocks/>
          </p:cNvGrpSpPr>
          <p:nvPr/>
        </p:nvGrpSpPr>
        <p:grpSpPr bwMode="auto">
          <a:xfrm>
            <a:off x="177553" y="182226"/>
            <a:ext cx="1821508" cy="895279"/>
            <a:chOff x="112" y="115"/>
            <a:chExt cx="1149" cy="565"/>
          </a:xfrm>
        </p:grpSpPr>
        <p:sp>
          <p:nvSpPr>
            <p:cNvPr id="10250" name="Arc 10"/>
            <p:cNvSpPr>
              <a:spLocks/>
            </p:cNvSpPr>
            <p:nvPr/>
          </p:nvSpPr>
          <p:spPr bwMode="auto">
            <a:xfrm flipH="1">
              <a:off x="635" y="206"/>
              <a:ext cx="79" cy="7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9369 w 43200"/>
                <a:gd name="T1" fmla="*/ 39403 h 39403"/>
                <a:gd name="T2" fmla="*/ 34560 w 43200"/>
                <a:gd name="T3" fmla="*/ 38880 h 39403"/>
                <a:gd name="T4" fmla="*/ 21600 w 43200"/>
                <a:gd name="T5" fmla="*/ 21600 h 39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39403" fill="none" extrusionOk="0">
                  <a:moveTo>
                    <a:pt x="9368" y="39403"/>
                  </a:moveTo>
                  <a:cubicBezTo>
                    <a:pt x="3504" y="35374"/>
                    <a:pt x="0" y="28715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8398"/>
                    <a:pt x="39999" y="34800"/>
                    <a:pt x="34560" y="38879"/>
                  </a:cubicBezTo>
                </a:path>
                <a:path w="43200" h="39403" stroke="0" extrusionOk="0">
                  <a:moveTo>
                    <a:pt x="9368" y="39403"/>
                  </a:moveTo>
                  <a:cubicBezTo>
                    <a:pt x="3504" y="35374"/>
                    <a:pt x="0" y="28715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199" y="28398"/>
                    <a:pt x="39999" y="34800"/>
                    <a:pt x="34560" y="38879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1" name="Oval 11"/>
            <p:cNvSpPr>
              <a:spLocks noChangeArrowheads="1"/>
            </p:cNvSpPr>
            <p:nvPr/>
          </p:nvSpPr>
          <p:spPr bwMode="auto">
            <a:xfrm>
              <a:off x="112" y="292"/>
              <a:ext cx="1149" cy="388"/>
            </a:xfrm>
            <a:prstGeom prst="ellips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575" y="353"/>
              <a:ext cx="1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 rot="-5400000">
              <a:off x="644" y="352"/>
              <a:ext cx="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4" name="Oval 14"/>
            <p:cNvSpPr>
              <a:spLocks noChangeArrowheads="1"/>
            </p:cNvSpPr>
            <p:nvPr/>
          </p:nvSpPr>
          <p:spPr bwMode="auto">
            <a:xfrm>
              <a:off x="331" y="403"/>
              <a:ext cx="462" cy="156"/>
            </a:xfrm>
            <a:prstGeom prst="ellips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5" name="Arc 15"/>
            <p:cNvSpPr>
              <a:spLocks/>
            </p:cNvSpPr>
            <p:nvPr/>
          </p:nvSpPr>
          <p:spPr bwMode="auto">
            <a:xfrm flipV="1">
              <a:off x="552" y="334"/>
              <a:ext cx="696" cy="22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9731"/>
                <a:gd name="T2" fmla="*/ 20011 w 21600"/>
                <a:gd name="T3" fmla="*/ 29731 h 29731"/>
                <a:gd name="T4" fmla="*/ 0 w 21600"/>
                <a:gd name="T5" fmla="*/ 21600 h 29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9731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4387"/>
                    <a:pt x="21060" y="27148"/>
                    <a:pt x="20011" y="29731"/>
                  </a:cubicBezTo>
                </a:path>
                <a:path w="21600" h="29731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4387"/>
                    <a:pt x="21060" y="27148"/>
                    <a:pt x="20011" y="2973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6" name="Oval 16"/>
            <p:cNvSpPr>
              <a:spLocks noChangeArrowheads="1"/>
            </p:cNvSpPr>
            <p:nvPr/>
          </p:nvSpPr>
          <p:spPr bwMode="auto">
            <a:xfrm>
              <a:off x="563" y="536"/>
              <a:ext cx="47" cy="47"/>
            </a:xfrm>
            <a:prstGeom prst="ellipse">
              <a:avLst/>
            </a:prstGeom>
            <a:solidFill>
              <a:srgbClr val="E30101"/>
            </a:solidFill>
            <a:ln w="9525">
              <a:solidFill>
                <a:srgbClr val="E3010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7" name="Oval 17"/>
            <p:cNvSpPr>
              <a:spLocks noChangeArrowheads="1"/>
            </p:cNvSpPr>
            <p:nvPr/>
          </p:nvSpPr>
          <p:spPr bwMode="auto">
            <a:xfrm>
              <a:off x="1146" y="358"/>
              <a:ext cx="47" cy="47"/>
            </a:xfrm>
            <a:prstGeom prst="ellipse">
              <a:avLst/>
            </a:prstGeom>
            <a:solidFill>
              <a:srgbClr val="E30101"/>
            </a:solidFill>
            <a:ln w="9525">
              <a:solidFill>
                <a:srgbClr val="E3010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 flipV="1">
              <a:off x="675" y="152"/>
              <a:ext cx="0" cy="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59" name="Freeform 19"/>
            <p:cNvSpPr>
              <a:spLocks/>
            </p:cNvSpPr>
            <p:nvPr/>
          </p:nvSpPr>
          <p:spPr bwMode="auto">
            <a:xfrm>
              <a:off x="560" y="234"/>
              <a:ext cx="233" cy="251"/>
            </a:xfrm>
            <a:custGeom>
              <a:avLst/>
              <a:gdLst/>
              <a:ahLst/>
              <a:cxnLst>
                <a:cxn ang="0">
                  <a:pos x="134" y="0"/>
                </a:cxn>
                <a:cxn ang="0">
                  <a:pos x="95" y="0"/>
                </a:cxn>
                <a:cxn ang="0">
                  <a:pos x="0" y="246"/>
                </a:cxn>
                <a:cxn ang="0">
                  <a:pos x="114" y="35"/>
                </a:cxn>
                <a:cxn ang="0">
                  <a:pos x="233" y="251"/>
                </a:cxn>
                <a:cxn ang="0">
                  <a:pos x="134" y="0"/>
                </a:cxn>
              </a:cxnLst>
              <a:rect l="0" t="0" r="r" b="b"/>
              <a:pathLst>
                <a:path w="233" h="251">
                  <a:moveTo>
                    <a:pt x="134" y="0"/>
                  </a:moveTo>
                  <a:lnTo>
                    <a:pt x="95" y="0"/>
                  </a:lnTo>
                  <a:lnTo>
                    <a:pt x="0" y="246"/>
                  </a:lnTo>
                  <a:lnTo>
                    <a:pt x="114" y="35"/>
                  </a:lnTo>
                  <a:lnTo>
                    <a:pt x="233" y="251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E30101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 flipV="1">
              <a:off x="675" y="192"/>
              <a:ext cx="0" cy="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61" name="Text Box 21"/>
            <p:cNvSpPr txBox="1">
              <a:spLocks noChangeArrowheads="1"/>
            </p:cNvSpPr>
            <p:nvPr/>
          </p:nvSpPr>
          <p:spPr bwMode="auto">
            <a:xfrm>
              <a:off x="247" y="115"/>
              <a:ext cx="374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4400" dirty="0">
                  <a:solidFill>
                    <a:srgbClr val="E30101"/>
                  </a:solidFill>
                  <a:latin typeface="Arial" pitchFamily="27" charset="0"/>
                </a:rPr>
                <a:t>N</a:t>
              </a:r>
              <a:endParaRPr lang="en-US" sz="4400" dirty="0">
                <a:latin typeface="Arial" pitchFamily="27" charset="0"/>
              </a:endParaRPr>
            </a:p>
          </p:txBody>
        </p:sp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739" y="115"/>
              <a:ext cx="433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4400" dirty="0">
                  <a:solidFill>
                    <a:srgbClr val="E30101"/>
                  </a:solidFill>
                  <a:latin typeface="Arial" pitchFamily="27" charset="0"/>
                </a:rPr>
                <a:t>IF</a:t>
              </a:r>
              <a:endParaRPr lang="en-US" sz="4400" dirty="0">
                <a:latin typeface="Arial" pitchFamily="27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15096" y="1375403"/>
            <a:ext cx="184410" cy="337928"/>
          </a:xfrm>
          <a:prstGeom prst="rect">
            <a:avLst/>
          </a:prstGeom>
          <a:noFill/>
        </p:spPr>
        <p:txBody>
          <a:bodyPr wrap="none" lIns="91294" tIns="45647" rIns="91294" bIns="45647" rtlCol="0">
            <a:spAutoFit/>
          </a:bodyPr>
          <a:lstStyle/>
          <a:p>
            <a:endParaRPr lang="en-US" sz="16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2pPr>
      <a:lvl3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3pPr>
      <a:lvl4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4pPr>
      <a:lvl5pPr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5pPr>
      <a:lvl6pPr marL="456468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6pPr>
      <a:lvl7pPr marL="912937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7pPr>
      <a:lvl8pPr marL="1369405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8pPr>
      <a:lvl9pPr marL="1825874" algn="ctr" rtl="0" eaLnBrk="1" fontAlgn="base" hangingPunct="1">
        <a:lnSpc>
          <a:spcPct val="87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pitchFamily="27" charset="0"/>
        </a:defRPr>
      </a:lvl9pPr>
    </p:titleStyle>
    <p:bodyStyle>
      <a:lvl1pPr marL="285293" indent="-285293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4703" indent="-228234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  <a:ea typeface="ＭＳ Ｐゴシック" pitchFamily="27" charset="-128"/>
        </a:defRPr>
      </a:lvl2pPr>
      <a:lvl3pPr marL="1141171" indent="-228234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  <a:ea typeface="ＭＳ Ｐゴシック" pitchFamily="27" charset="-128"/>
        </a:defRPr>
      </a:lvl3pPr>
      <a:lvl4pPr marL="1540581" indent="-171176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ea typeface="ＭＳ Ｐゴシック" pitchFamily="27" charset="-128"/>
        </a:defRPr>
      </a:lvl4pPr>
      <a:lvl5pPr marL="1997050" indent="-171176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ＭＳ Ｐゴシック" pitchFamily="27" charset="-128"/>
        </a:defRPr>
      </a:lvl5pPr>
      <a:lvl6pPr marL="2453518" indent="-171176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ＭＳ Ｐゴシック" pitchFamily="27" charset="-128"/>
        </a:defRPr>
      </a:lvl6pPr>
      <a:lvl7pPr marL="2909987" indent="-171176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ＭＳ Ｐゴシック" pitchFamily="27" charset="-128"/>
        </a:defRPr>
      </a:lvl7pPr>
      <a:lvl8pPr marL="3366455" indent="-171176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ＭＳ Ｐゴシック" pitchFamily="27" charset="-128"/>
        </a:defRPr>
      </a:lvl8pPr>
      <a:lvl9pPr marL="3822924" indent="-171176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ea typeface="ＭＳ Ｐゴシック" pitchFamily="27" charset="-128"/>
        </a:defRPr>
      </a:lvl9pPr>
    </p:bodyStyle>
    <p:otherStyle>
      <a:defPPr>
        <a:defRPr lang="en-US"/>
      </a:defPPr>
      <a:lvl1pPr marL="0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468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937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405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874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342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811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279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1748" algn="l" defTabSz="4564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ftp://naif.jpl.nasa.gov/pub/naif/utilities/MacIntel_OSX_64bit/optiks.ug" TargetMode="External"/><Relationship Id="rId4" Type="http://schemas.openxmlformats.org/officeDocument/2006/relationships/hyperlink" Target="http://naif.jpl.nasa.gov/pub/naif/toolkit_docs/FORTRAN/req/naif_ids.html%23Instruments" TargetMode="External"/><Relationship Id="rId5" Type="http://schemas.openxmlformats.org/officeDocument/2006/relationships/hyperlink" Target="http://naif.jpl.nasa.gov/pub/naif/toolkit_docs/FORTRAN/req/kernel.html" TargetMode="External"/><Relationship Id="rId6" Type="http://schemas.openxmlformats.org/officeDocument/2006/relationships/hyperlink" Target="ftp://naif.jpl.nasa.gov/pub/naif/toolkit_docs/Tutorials/pdf/individual_docs/07_naif_ids.pdf" TargetMode="External"/><Relationship Id="rId7" Type="http://schemas.openxmlformats.org/officeDocument/2006/relationships/hyperlink" Target="http://naif.jpl.nasa.gov/pub/naif/toolkit_docs/FORTRAN/req/frame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aif.jpl.nasa.gov/pub/naif/toolkit_docs/FORTRAN/spicelib/getfov.htm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2197" y="2129656"/>
            <a:ext cx="3639613" cy="918733"/>
          </a:xfrm>
        </p:spPr>
        <p:txBody>
          <a:bodyPr/>
          <a:lstStyle/>
          <a:p>
            <a:r>
              <a:rPr lang="en-US" dirty="0" smtClean="0"/>
              <a:t>Instrument Kernel</a:t>
            </a:r>
            <a:br>
              <a:rPr lang="en-US" dirty="0" smtClean="0"/>
            </a:br>
            <a:r>
              <a:rPr lang="en-US" dirty="0" smtClean="0"/>
              <a:t>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April 2012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671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IK Examples – NAIF Website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972120" y="1583673"/>
            <a:ext cx="7183754" cy="768314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dirty="0" smtClean="0"/>
              <a:t>Visit the NAIF website for examples of real mission IKs:</a:t>
            </a:r>
          </a:p>
          <a:p>
            <a:pPr marL="0" indent="0" algn="ctr">
              <a:buNone/>
            </a:pPr>
            <a:r>
              <a:rPr lang="en-US" sz="1800" dirty="0" smtClean="0"/>
              <a:t>http</a:t>
            </a:r>
            <a:r>
              <a:rPr lang="en-US" sz="1800" dirty="0"/>
              <a:t>://</a:t>
            </a:r>
            <a:r>
              <a:rPr lang="en-US" sz="1800" dirty="0" err="1"/>
              <a:t>naif.jpl.nasa.gov</a:t>
            </a:r>
            <a:r>
              <a:rPr lang="en-US" sz="1800" dirty="0"/>
              <a:t>/</a:t>
            </a:r>
            <a:r>
              <a:rPr lang="en-US" sz="1800" dirty="0" err="1"/>
              <a:t>naif</a:t>
            </a:r>
            <a:r>
              <a:rPr lang="en-US" sz="1800" dirty="0"/>
              <a:t>/</a:t>
            </a:r>
            <a:r>
              <a:rPr lang="en-US" sz="1800" dirty="0" err="1"/>
              <a:t>data.html</a:t>
            </a:r>
            <a:endParaRPr lang="en-US" sz="1800" dirty="0"/>
          </a:p>
        </p:txBody>
      </p:sp>
      <p:pic>
        <p:nvPicPr>
          <p:cNvPr id="5" name="Picture 4" descr="Screen shot 2012-04-02 at 4.04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033" y="2346952"/>
            <a:ext cx="5677802" cy="4366374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 bwMode="auto">
          <a:xfrm>
            <a:off x="1599522" y="4348289"/>
            <a:ext cx="747515" cy="168788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2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686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761" y="380296"/>
            <a:ext cx="3845398" cy="490308"/>
          </a:xfrm>
        </p:spPr>
        <p:txBody>
          <a:bodyPr/>
          <a:lstStyle/>
          <a:p>
            <a:r>
              <a:rPr lang="en-US" dirty="0" smtClean="0"/>
              <a:t>More IK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Documentation of GETFOV routine</a:t>
            </a:r>
          </a:p>
          <a:p>
            <a:pPr lvl="1"/>
            <a:r>
              <a:rPr lang="en-US" dirty="0">
                <a:hlinkClick r:id="rId2"/>
              </a:rPr>
              <a:t>http://naif.jpl.nasa.gov/pub/naif/toolkit_docs/FORTRAN/spicelib/</a:t>
            </a:r>
            <a:r>
              <a:rPr lang="en-US" dirty="0" smtClean="0">
                <a:hlinkClick r:id="rId2"/>
              </a:rPr>
              <a:t>getfov.html</a:t>
            </a:r>
            <a:endParaRPr lang="en-US" dirty="0" smtClean="0"/>
          </a:p>
          <a:p>
            <a:r>
              <a:rPr lang="en-US" dirty="0" err="1"/>
              <a:t>Optiks</a:t>
            </a:r>
            <a:r>
              <a:rPr lang="en-US" dirty="0"/>
              <a:t> User’s </a:t>
            </a:r>
            <a:r>
              <a:rPr lang="en-US" dirty="0" smtClean="0"/>
              <a:t>Guide</a:t>
            </a:r>
          </a:p>
          <a:p>
            <a:pPr lvl="1"/>
            <a:r>
              <a:rPr lang="en-US" dirty="0">
                <a:hlinkClick r:id="rId3" action="ppaction://hlinkfile"/>
              </a:rPr>
              <a:t>ftp://naif.jpl.nasa.gov/pub/naif/utilities/MacIntel_OSX_64bit/</a:t>
            </a:r>
            <a:r>
              <a:rPr lang="en-US" dirty="0" smtClean="0">
                <a:hlinkClick r:id="rId3" action="ppaction://hlinkfile"/>
              </a:rPr>
              <a:t>optiks.ug</a:t>
            </a:r>
            <a:r>
              <a:rPr lang="en-US" dirty="0" smtClean="0"/>
              <a:t> </a:t>
            </a:r>
          </a:p>
          <a:p>
            <a:r>
              <a:rPr lang="en-US" dirty="0" smtClean="0"/>
              <a:t>NAIF IDs Required Reading</a:t>
            </a:r>
          </a:p>
          <a:p>
            <a:pPr lvl="1"/>
            <a:r>
              <a:rPr lang="en-US" dirty="0">
                <a:hlinkClick r:id="rId4"/>
              </a:rPr>
              <a:t>http://naif.jpl.nasa.gov/pub/naif/toolkit_docs/FORTRAN/req/naif_ids.html#</a:t>
            </a:r>
            <a:r>
              <a:rPr lang="en-US" dirty="0" smtClean="0">
                <a:hlinkClick r:id="rId4"/>
              </a:rPr>
              <a:t>Instruments</a:t>
            </a:r>
            <a:r>
              <a:rPr lang="en-US" dirty="0" smtClean="0"/>
              <a:t> </a:t>
            </a:r>
          </a:p>
          <a:p>
            <a:r>
              <a:rPr lang="en-US" dirty="0" smtClean="0"/>
              <a:t>Kernel Required Reading</a:t>
            </a:r>
          </a:p>
          <a:p>
            <a:pPr lvl="1"/>
            <a:r>
              <a:rPr lang="en-US" dirty="0">
                <a:hlinkClick r:id="rId5"/>
              </a:rPr>
              <a:t>http://naif.jpl.nasa.gov/pub/naif/toolkit_docs/FORTRAN/req/</a:t>
            </a:r>
            <a:r>
              <a:rPr lang="en-US" dirty="0" smtClean="0">
                <a:hlinkClick r:id="rId5"/>
              </a:rPr>
              <a:t>kernel.html</a:t>
            </a:r>
            <a:r>
              <a:rPr lang="en-US" dirty="0" smtClean="0"/>
              <a:t> </a:t>
            </a:r>
          </a:p>
          <a:p>
            <a:r>
              <a:rPr lang="en-US" dirty="0" smtClean="0"/>
              <a:t>NAIF IDs Tutorial</a:t>
            </a:r>
          </a:p>
          <a:p>
            <a:pPr lvl="1"/>
            <a:r>
              <a:rPr lang="en-US" dirty="0">
                <a:hlinkClick r:id="rId6" action="ppaction://hlinkfile"/>
              </a:rPr>
              <a:t>ftp://naif.jpl.nasa.gov/pub/naif/toolkit_docs/Tutorials/pdf/individual_docs/</a:t>
            </a:r>
            <a:r>
              <a:rPr lang="en-US" dirty="0" smtClean="0">
                <a:hlinkClick r:id="rId6" action="ppaction://hlinkfile"/>
              </a:rPr>
              <a:t>07_naif_ids.pdf</a:t>
            </a:r>
            <a:r>
              <a:rPr lang="en-US" dirty="0" smtClean="0"/>
              <a:t> </a:t>
            </a:r>
          </a:p>
          <a:p>
            <a:r>
              <a:rPr lang="en-US" dirty="0" smtClean="0"/>
              <a:t>Frames Required Reading</a:t>
            </a:r>
          </a:p>
          <a:p>
            <a:pPr lvl="1"/>
            <a:r>
              <a:rPr lang="en-US" dirty="0">
                <a:hlinkClick r:id="rId7"/>
              </a:rPr>
              <a:t>http://naif.jpl.nasa.gov/pub/naif/toolkit_docs/FORTRAN/req/</a:t>
            </a:r>
            <a:r>
              <a:rPr lang="en-US" dirty="0" smtClean="0">
                <a:hlinkClick r:id="rId7"/>
              </a:rPr>
              <a:t>frames.html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522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896" y="4406678"/>
            <a:ext cx="2322395" cy="600081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23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149826" y="380296"/>
            <a:ext cx="2385263" cy="490308"/>
          </a:xfrm>
        </p:spPr>
        <p:txBody>
          <a:bodyPr/>
          <a:lstStyle/>
          <a:p>
            <a:r>
              <a:rPr lang="en-US" dirty="0" smtClean="0"/>
              <a:t>Using an IK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903552"/>
              </p:ext>
            </p:extLst>
          </p:nvPr>
        </p:nvGraphicFramePr>
        <p:xfrm>
          <a:off x="1435015" y="1422455"/>
          <a:ext cx="6185154" cy="50402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041476"/>
                <a:gridCol w="2143678"/>
              </a:tblGrid>
              <a:tr h="928591">
                <a:tc>
                  <a:txBody>
                    <a:bodyPr/>
                    <a:lstStyle/>
                    <a:p>
                      <a:r>
                        <a:rPr lang="en-US" dirty="0" smtClean="0"/>
                        <a:t>Ways to Use an IK</a:t>
                      </a:r>
                    </a:p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SPICE</a:t>
                      </a:r>
                      <a:r>
                        <a:rPr lang="en-US" baseline="0" dirty="0" smtClean="0"/>
                        <a:t> Function</a:t>
                      </a:r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918287">
                <a:tc>
                  <a:txBody>
                    <a:bodyPr/>
                    <a:lstStyle/>
                    <a:p>
                      <a:r>
                        <a:rPr lang="en-US" dirty="0" smtClean="0"/>
                        <a:t>Use IK information in a program</a:t>
                      </a:r>
                    </a:p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FURNSH</a:t>
                      </a:r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871575">
                <a:tc>
                  <a:txBody>
                    <a:bodyPr/>
                    <a:lstStyle/>
                    <a:p>
                      <a:pPr marL="0" marR="0" indent="0" algn="l" defTabSz="4564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Get field-of-view information</a:t>
                      </a:r>
                    </a:p>
                    <a:p>
                      <a:pPr marL="0" marR="0" indent="0" algn="l" defTabSz="4564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GETFOV</a:t>
                      </a:r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1133047">
                <a:tc>
                  <a:txBody>
                    <a:bodyPr/>
                    <a:lstStyle/>
                    <a:p>
                      <a:pPr marL="0" marR="0" indent="0" algn="l" defTabSz="4564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Find whether a target</a:t>
                      </a:r>
                      <a:r>
                        <a:rPr lang="en-US" baseline="0" dirty="0" smtClean="0"/>
                        <a:t> or direction vector is within the field-of-view of an instrument</a:t>
                      </a:r>
                      <a:endParaRPr lang="en-US" dirty="0" smtClean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GFTFOV</a:t>
                      </a:r>
                    </a:p>
                    <a:p>
                      <a:r>
                        <a:rPr lang="en-US" dirty="0" smtClean="0"/>
                        <a:t>GFRFOV</a:t>
                      </a:r>
                    </a:p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FOVTRG</a:t>
                      </a:r>
                    </a:p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FOVRAY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1133047">
                <a:tc>
                  <a:txBody>
                    <a:bodyPr/>
                    <a:lstStyle/>
                    <a:p>
                      <a:pPr marL="0" marR="0" indent="0" algn="l" defTabSz="4564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Get data from the IK (double</a:t>
                      </a:r>
                      <a:r>
                        <a:rPr lang="en-US" baseline="0" dirty="0" smtClean="0"/>
                        <a:t> precision, integer, or character)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GDPOOL</a:t>
                      </a:r>
                    </a:p>
                    <a:p>
                      <a:r>
                        <a:rPr lang="en-US" dirty="0" smtClean="0"/>
                        <a:t>GIPOOL</a:t>
                      </a:r>
                    </a:p>
                    <a:p>
                      <a:r>
                        <a:rPr lang="en-US" dirty="0" smtClean="0"/>
                        <a:t>GCPOOL</a:t>
                      </a:r>
                      <a:endParaRPr lang="en-US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69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9846" y="380296"/>
            <a:ext cx="3005224" cy="490308"/>
          </a:xfrm>
        </p:spPr>
        <p:txBody>
          <a:bodyPr/>
          <a:lstStyle/>
          <a:p>
            <a:r>
              <a:rPr lang="en-US" dirty="0" smtClean="0"/>
              <a:t>What is an </a:t>
            </a:r>
            <a:r>
              <a:rPr lang="en-US" dirty="0">
                <a:latin typeface="Bookman Old Style"/>
                <a:cs typeface="Bookman Old Style"/>
              </a:rPr>
              <a:t>I</a:t>
            </a:r>
            <a:r>
              <a:rPr lang="en-US" dirty="0" smtClean="0"/>
              <a:t>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latin typeface="Bookman Old Style"/>
                <a:cs typeface="Bookman Old Style"/>
              </a:rPr>
              <a:t>I</a:t>
            </a:r>
            <a:r>
              <a:rPr lang="en-US" dirty="0" smtClean="0"/>
              <a:t>nstrument Kernel (</a:t>
            </a:r>
            <a:r>
              <a:rPr lang="en-US" dirty="0">
                <a:latin typeface="Bookman Old Style"/>
                <a:cs typeface="Bookman Old Style"/>
              </a:rPr>
              <a:t>I</a:t>
            </a:r>
            <a:r>
              <a:rPr lang="en-US" dirty="0" smtClean="0"/>
              <a:t>K) is a text file that includes information about a spacecraft’s instruments.</a:t>
            </a:r>
          </a:p>
          <a:p>
            <a:r>
              <a:rPr lang="en-US" dirty="0" smtClean="0"/>
              <a:t>Always includes</a:t>
            </a:r>
          </a:p>
          <a:p>
            <a:pPr lvl="1"/>
            <a:r>
              <a:rPr lang="en-US" dirty="0" smtClean="0"/>
              <a:t>Field-of-view (FOV) information</a:t>
            </a:r>
          </a:p>
          <a:p>
            <a:pPr lvl="2"/>
            <a:r>
              <a:rPr lang="en-US" dirty="0" smtClean="0"/>
              <a:t>Shape</a:t>
            </a:r>
          </a:p>
          <a:p>
            <a:pPr lvl="2"/>
            <a:r>
              <a:rPr lang="en-US" dirty="0" smtClean="0"/>
              <a:t>Orientation</a:t>
            </a:r>
          </a:p>
          <a:p>
            <a:pPr lvl="2"/>
            <a:r>
              <a:rPr lang="en-US" dirty="0" smtClean="0"/>
              <a:t>Size </a:t>
            </a:r>
          </a:p>
          <a:p>
            <a:r>
              <a:rPr lang="en-US" dirty="0" smtClean="0"/>
              <a:t>Sometimes includes</a:t>
            </a:r>
          </a:p>
          <a:p>
            <a:pPr lvl="1"/>
            <a:r>
              <a:rPr lang="en-US" dirty="0" smtClean="0"/>
              <a:t>Timing parameters</a:t>
            </a:r>
          </a:p>
          <a:p>
            <a:pPr lvl="1"/>
            <a:r>
              <a:rPr lang="en-US" dirty="0" smtClean="0"/>
              <a:t>Calibration data</a:t>
            </a: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 flipV="1">
            <a:off x="4789748" y="4277347"/>
            <a:ext cx="2944321" cy="1055353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7612297" y="4604346"/>
            <a:ext cx="1296363" cy="4536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600" i="0" dirty="0" err="1" smtClean="0">
                <a:solidFill>
                  <a:schemeClr val="accent2"/>
                </a:solidFill>
              </a:rPr>
              <a:t>Boresight</a:t>
            </a:r>
            <a:endParaRPr lang="en-US" sz="1600" i="0" dirty="0">
              <a:solidFill>
                <a:schemeClr val="accent2"/>
              </a:solidFill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V="1">
            <a:off x="4789749" y="4725073"/>
            <a:ext cx="2267350" cy="607628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4394075" y="5397903"/>
            <a:ext cx="1787783" cy="5771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600" i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Instrument</a:t>
            </a:r>
          </a:p>
          <a:p>
            <a:pPr algn="ctr">
              <a:lnSpc>
                <a:spcPct val="90000"/>
              </a:lnSpc>
            </a:pPr>
            <a:r>
              <a:rPr lang="en-US" sz="1600" i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focal point</a:t>
            </a:r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7090557" y="3079760"/>
            <a:ext cx="0" cy="16314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15"/>
          <p:cNvSpPr>
            <a:spLocks noChangeShapeType="1"/>
          </p:cNvSpPr>
          <p:nvPr/>
        </p:nvSpPr>
        <p:spPr bwMode="auto">
          <a:xfrm flipH="1" flipV="1">
            <a:off x="5630665" y="4447617"/>
            <a:ext cx="1469930" cy="2719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5513561" y="4153514"/>
            <a:ext cx="234207" cy="2941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X</a:t>
            </a:r>
          </a:p>
        </p:txBody>
      </p:sp>
      <p:sp>
        <p:nvSpPr>
          <p:cNvPr id="45" name="Rectangle 17"/>
          <p:cNvSpPr>
            <a:spLocks noChangeArrowheads="1"/>
          </p:cNvSpPr>
          <p:nvPr/>
        </p:nvSpPr>
        <p:spPr bwMode="auto">
          <a:xfrm>
            <a:off x="6809508" y="3097795"/>
            <a:ext cx="234207" cy="2941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/>
              <a:t>Y</a:t>
            </a:r>
          </a:p>
        </p:txBody>
      </p:sp>
      <p:sp>
        <p:nvSpPr>
          <p:cNvPr id="46" name="Rectangle 18"/>
          <p:cNvSpPr>
            <a:spLocks noChangeArrowheads="1"/>
          </p:cNvSpPr>
          <p:nvPr/>
        </p:nvSpPr>
        <p:spPr bwMode="auto">
          <a:xfrm>
            <a:off x="8035194" y="4131149"/>
            <a:ext cx="225285" cy="2941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Z</a:t>
            </a:r>
          </a:p>
        </p:txBody>
      </p:sp>
      <p:sp>
        <p:nvSpPr>
          <p:cNvPr id="47" name="Rectangle 21"/>
          <p:cNvSpPr>
            <a:spLocks noChangeArrowheads="1"/>
          </p:cNvSpPr>
          <p:nvPr/>
        </p:nvSpPr>
        <p:spPr bwMode="auto">
          <a:xfrm>
            <a:off x="6324365" y="4211779"/>
            <a:ext cx="1526809" cy="98219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scene3d>
            <a:camera prst="legacyObliqueTopRight">
              <a:rot lat="0" lon="1200000" rev="0"/>
            </a:camera>
            <a:lightRig rig="legacyHarsh3" dir="b"/>
          </a:scene3d>
          <a:sp3d extrusionH="475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48" name="Line 24"/>
          <p:cNvSpPr>
            <a:spLocks noChangeShapeType="1"/>
          </p:cNvSpPr>
          <p:nvPr/>
        </p:nvSpPr>
        <p:spPr bwMode="auto">
          <a:xfrm flipV="1">
            <a:off x="7062675" y="4555825"/>
            <a:ext cx="631245" cy="169248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 flipV="1">
            <a:off x="7734070" y="4447617"/>
            <a:ext cx="346850" cy="92948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 flipV="1">
            <a:off x="4789749" y="4093861"/>
            <a:ext cx="1708598" cy="123884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28"/>
          <p:cNvSpPr>
            <a:spLocks noChangeShapeType="1"/>
          </p:cNvSpPr>
          <p:nvPr/>
        </p:nvSpPr>
        <p:spPr bwMode="auto">
          <a:xfrm flipV="1">
            <a:off x="4789749" y="5056632"/>
            <a:ext cx="1708598" cy="276069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 flipV="1">
            <a:off x="4789748" y="5275820"/>
            <a:ext cx="2944321" cy="47167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Oval 40"/>
          <p:cNvSpPr>
            <a:spLocks noChangeArrowheads="1"/>
          </p:cNvSpPr>
          <p:nvPr/>
        </p:nvSpPr>
        <p:spPr bwMode="auto">
          <a:xfrm>
            <a:off x="7055984" y="4680680"/>
            <a:ext cx="73608" cy="9156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61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272" y="380296"/>
            <a:ext cx="4688377" cy="490308"/>
          </a:xfrm>
        </p:spPr>
        <p:txBody>
          <a:bodyPr/>
          <a:lstStyle/>
          <a:p>
            <a:r>
              <a:rPr lang="en-US" dirty="0" smtClean="0"/>
              <a:t>Field of View - 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5984" y="1600199"/>
            <a:ext cx="3856825" cy="492005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Cassini’s narrow angle camera took this picture.</a:t>
            </a:r>
          </a:p>
          <a:p>
            <a:r>
              <a:rPr lang="en-US" dirty="0" smtClean="0"/>
              <a:t>Which of Saturn’s moons are in the picture?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solidFill>
                  <a:schemeClr val="accent2"/>
                </a:solidFill>
              </a:rPr>
              <a:t>GFTFOV </a:t>
            </a:r>
            <a:r>
              <a:rPr lang="en-US" dirty="0" smtClean="0">
                <a:solidFill>
                  <a:srgbClr val="919191"/>
                </a:solidFill>
              </a:rPr>
              <a:t>(or FOVTRG) </a:t>
            </a:r>
            <a:r>
              <a:rPr lang="en-US" dirty="0" smtClean="0"/>
              <a:t>to find which targets are in the camera’s field of view.</a:t>
            </a:r>
          </a:p>
          <a:p>
            <a:pPr lvl="1"/>
            <a:r>
              <a:rPr lang="en-US" dirty="0" smtClean="0"/>
              <a:t>Only works because the camera’s FOV is defined in an instrument kernel.</a:t>
            </a:r>
          </a:p>
          <a:p>
            <a:pPr lvl="1"/>
            <a:r>
              <a:rPr lang="en-US" dirty="0" smtClean="0"/>
              <a:t>Result: There are 7 moons in this picture!</a:t>
            </a:r>
          </a:p>
          <a:p>
            <a:pPr lvl="2"/>
            <a:r>
              <a:rPr lang="en-US" dirty="0" err="1"/>
              <a:t>Enceladus</a:t>
            </a:r>
            <a:r>
              <a:rPr lang="en-US" dirty="0"/>
              <a:t>, Janus, </a:t>
            </a:r>
            <a:r>
              <a:rPr lang="en-US" dirty="0" err="1"/>
              <a:t>Epimetheus</a:t>
            </a:r>
            <a:r>
              <a:rPr lang="en-US" dirty="0"/>
              <a:t>, Atlas, Pan, Daphnis, and </a:t>
            </a:r>
            <a:r>
              <a:rPr lang="en-US" dirty="0" smtClean="0"/>
              <a:t>Anthe</a:t>
            </a:r>
          </a:p>
        </p:txBody>
      </p:sp>
      <p:pic>
        <p:nvPicPr>
          <p:cNvPr id="5" name="Content Placeholder 7" descr="Cassini_7moons_N1665078907_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9" r="5349"/>
          <a:stretch>
            <a:fillRect/>
          </a:stretch>
        </p:blipFill>
        <p:spPr>
          <a:xfrm>
            <a:off x="365760" y="1600200"/>
            <a:ext cx="4041648" cy="45262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ight Arrow 6"/>
          <p:cNvSpPr/>
          <p:nvPr/>
        </p:nvSpPr>
        <p:spPr>
          <a:xfrm rot="10800000">
            <a:off x="4474517" y="1650668"/>
            <a:ext cx="444024" cy="260875"/>
          </a:xfrm>
          <a:prstGeom prst="rightArrow">
            <a:avLst/>
          </a:prstGeom>
          <a:solidFill>
            <a:schemeClr val="tx2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29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097" y="380296"/>
            <a:ext cx="2526728" cy="490308"/>
          </a:xfrm>
        </p:spPr>
        <p:txBody>
          <a:bodyPr/>
          <a:lstStyle/>
          <a:p>
            <a:r>
              <a:rPr lang="en-US" dirty="0" smtClean="0">
                <a:latin typeface="Bookman Old Style"/>
                <a:cs typeface="Bookman Old Style"/>
              </a:rPr>
              <a:t>I</a:t>
            </a:r>
            <a:r>
              <a:rPr lang="en-US" dirty="0" smtClean="0"/>
              <a:t>K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7965" y="1647687"/>
            <a:ext cx="4077941" cy="4910915"/>
          </a:xfr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>
              <a:buNone/>
            </a:pPr>
            <a:endParaRPr lang="en-US" sz="8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800" dirty="0" smtClean="0">
                <a:solidFill>
                  <a:srgbClr val="660066"/>
                </a:solidFill>
                <a:latin typeface="Courier New"/>
                <a:cs typeface="Courier New"/>
              </a:rPr>
              <a:t>KPL</a:t>
            </a:r>
            <a:r>
              <a:rPr lang="en-US" sz="800" dirty="0">
                <a:solidFill>
                  <a:srgbClr val="660066"/>
                </a:solidFill>
                <a:latin typeface="Courier New"/>
                <a:cs typeface="Courier New"/>
              </a:rPr>
              <a:t>/IK</a:t>
            </a:r>
          </a:p>
          <a:p>
            <a:pPr marL="0" indent="0">
              <a:buNone/>
            </a:pPr>
            <a:r>
              <a:rPr lang="en-US" sz="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ISS Instrument Kernel</a:t>
            </a:r>
          </a:p>
          <a:p>
            <a:pPr marL="0" indent="0">
              <a:buNone/>
            </a:pP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========================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=</a:t>
            </a:r>
            <a:endParaRPr lang="en-US" sz="800" dirty="0">
              <a:solidFill>
                <a:schemeClr val="accent2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   This instrument kernel (I-kernel) contains 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references</a:t>
            </a:r>
          </a:p>
          <a:p>
            <a:pPr marL="0" indent="0">
              <a:buNone/>
            </a:pP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  to </a:t>
            </a: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the 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mounting alignment</a:t>
            </a: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, internal and FOV 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geometry</a:t>
            </a:r>
          </a:p>
          <a:p>
            <a:pPr marL="0" indent="0">
              <a:buNone/>
            </a:pP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  for </a:t>
            </a: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the Cassini Imaging 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Science Subsystem </a:t>
            </a:r>
            <a:r>
              <a:rPr lang="en-US" sz="800" dirty="0">
                <a:solidFill>
                  <a:schemeClr val="accent2"/>
                </a:solidFill>
                <a:latin typeface="Courier New"/>
                <a:cs typeface="Courier New"/>
              </a:rPr>
              <a:t>(ISS) instruments</a:t>
            </a: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.</a:t>
            </a:r>
          </a:p>
          <a:p>
            <a:pPr marL="0" indent="0">
              <a:buNone/>
            </a:pPr>
            <a:endParaRPr lang="en-US" sz="800" dirty="0">
              <a:solidFill>
                <a:schemeClr val="accent2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800" dirty="0" smtClean="0">
                <a:solidFill>
                  <a:schemeClr val="accent2"/>
                </a:solidFill>
                <a:latin typeface="Courier New"/>
                <a:cs typeface="Courier New"/>
              </a:rPr>
              <a:t>. . .</a:t>
            </a:r>
          </a:p>
          <a:p>
            <a:pPr marL="0" indent="0">
              <a:buNone/>
            </a:pPr>
            <a:endParaRPr lang="en-US" sz="800" dirty="0">
              <a:solidFill>
                <a:schemeClr val="accent2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pl-PL" sz="800" dirty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  <a:r>
              <a:rPr lang="pl-PL" sz="800" dirty="0" err="1">
                <a:solidFill>
                  <a:schemeClr val="accent2"/>
                </a:solidFill>
                <a:latin typeface="Courier New"/>
                <a:cs typeface="Courier New"/>
              </a:rPr>
              <a:t>Narrow</a:t>
            </a:r>
            <a:r>
              <a:rPr lang="pl-PL" sz="800" dirty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  <a:r>
              <a:rPr lang="pl-PL" sz="800" dirty="0" err="1">
                <a:solidFill>
                  <a:schemeClr val="accent2"/>
                </a:solidFill>
                <a:latin typeface="Courier New"/>
                <a:cs typeface="Courier New"/>
              </a:rPr>
              <a:t>Angle</a:t>
            </a:r>
            <a:r>
              <a:rPr lang="pl-PL" sz="800" dirty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  <a:r>
              <a:rPr lang="pl-PL" sz="800" dirty="0" err="1">
                <a:solidFill>
                  <a:schemeClr val="accent2"/>
                </a:solidFill>
                <a:latin typeface="Courier New"/>
                <a:cs typeface="Courier New"/>
              </a:rPr>
              <a:t>Camera</a:t>
            </a:r>
            <a:r>
              <a:rPr lang="pl-PL" sz="800" dirty="0">
                <a:solidFill>
                  <a:schemeClr val="accent2"/>
                </a:solidFill>
                <a:latin typeface="Courier New"/>
                <a:cs typeface="Courier New"/>
              </a:rPr>
              <a:t> (NAC):</a:t>
            </a:r>
          </a:p>
          <a:p>
            <a:pPr marL="0" indent="0">
              <a:buNone/>
            </a:pPr>
            <a:r>
              <a:rPr lang="pl-PL" sz="800" dirty="0">
                <a:solidFill>
                  <a:schemeClr val="accent2"/>
                </a:solidFill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pl-PL" sz="800" dirty="0" smtClean="0">
                <a:solidFill>
                  <a:srgbClr val="660066"/>
                </a:solidFill>
                <a:latin typeface="Courier New"/>
                <a:cs typeface="Courier New"/>
              </a:rPr>
              <a:t>  \</a:t>
            </a:r>
            <a:r>
              <a:rPr lang="pl-PL" sz="800" dirty="0" err="1">
                <a:solidFill>
                  <a:srgbClr val="660066"/>
                </a:solidFill>
                <a:latin typeface="Courier New"/>
                <a:cs typeface="Courier New"/>
              </a:rPr>
              <a:t>begindata</a:t>
            </a:r>
            <a:endParaRPr lang="pl-PL" sz="800" dirty="0">
              <a:solidFill>
                <a:srgbClr val="660066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pl-PL" sz="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-82360_FOV_FRAME     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=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'CASSINI_ISS_NAC'</a:t>
            </a: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-82360_FOV_SHAPE    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=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'RECTANGLE'</a:t>
            </a: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-82360_BORESIGHT     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= (</a:t>
            </a:r>
          </a:p>
          <a:p>
            <a:pPr marL="0" indent="0">
              <a:buNone/>
            </a:pPr>
            <a:r>
              <a:rPr lang="pl-PL" sz="70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700" dirty="0" smtClean="0">
                <a:solidFill>
                  <a:srgbClr val="008000"/>
                </a:solidFill>
                <a:latin typeface="Courier New"/>
                <a:cs typeface="Courier New"/>
              </a:rPr>
              <a:t>        0.0000000000000000   </a:t>
            </a:r>
            <a:r>
              <a:rPr lang="pl-PL" sz="700" dirty="0">
                <a:solidFill>
                  <a:srgbClr val="008000"/>
                </a:solidFill>
                <a:latin typeface="Courier New"/>
                <a:cs typeface="Courier New"/>
              </a:rPr>
              <a:t>0.0000000000000000  +</a:t>
            </a:r>
            <a:r>
              <a:rPr lang="pl-PL" sz="700" dirty="0" smtClean="0">
                <a:solidFill>
                  <a:srgbClr val="008000"/>
                </a:solidFill>
                <a:latin typeface="Courier New"/>
                <a:cs typeface="Courier New"/>
              </a:rPr>
              <a:t>1.0000000000000000</a:t>
            </a:r>
            <a:endParaRPr lang="pl-PL" sz="700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                    )</a:t>
            </a: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-82360_FOV_CLASS_SPEC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= 'ANGLES'</a:t>
            </a:r>
          </a:p>
          <a:p>
            <a:pPr marL="0" indent="0">
              <a:buNone/>
            </a:pP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-82360_FOV_REF_VECTOR 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= (</a:t>
            </a:r>
            <a:endParaRPr lang="pl-PL" sz="800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pl-PL" sz="700" dirty="0" smtClean="0">
                <a:solidFill>
                  <a:srgbClr val="008000"/>
                </a:solidFill>
                <a:latin typeface="Courier New"/>
                <a:cs typeface="Courier New"/>
              </a:rPr>
              <a:t>        +</a:t>
            </a:r>
            <a:r>
              <a:rPr lang="pl-PL" sz="700" dirty="0">
                <a:solidFill>
                  <a:srgbClr val="008000"/>
                </a:solidFill>
                <a:latin typeface="Courier New"/>
                <a:cs typeface="Courier New"/>
              </a:rPr>
              <a:t>1.0000000000000000   0.0000000000000000   </a:t>
            </a:r>
            <a:r>
              <a:rPr lang="pl-PL" sz="700" dirty="0" smtClean="0">
                <a:solidFill>
                  <a:srgbClr val="008000"/>
                </a:solidFill>
                <a:latin typeface="Courier New"/>
                <a:cs typeface="Courier New"/>
              </a:rPr>
              <a:t>0.0000000000000000</a:t>
            </a:r>
            <a:endParaRPr lang="pl-PL" sz="700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                    )</a:t>
            </a: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-82360_FOV_REF_ANGLE 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=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( 0.175 )</a:t>
            </a: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-82360_FOV_CROSS_ANGLE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= ( 0.175 )</a:t>
            </a:r>
          </a:p>
          <a:p>
            <a:pPr marL="0" indent="0">
              <a:buNone/>
            </a:pP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 INS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-82360_FOV_ANGLE_UNITS   </a:t>
            </a:r>
            <a:r>
              <a:rPr lang="pl-PL" sz="800" dirty="0" smtClean="0">
                <a:solidFill>
                  <a:srgbClr val="008000"/>
                </a:solidFill>
                <a:latin typeface="Courier New"/>
                <a:cs typeface="Courier New"/>
              </a:rPr>
              <a:t>= </a:t>
            </a:r>
            <a:r>
              <a:rPr lang="pl-PL" sz="800" dirty="0">
                <a:solidFill>
                  <a:srgbClr val="008000"/>
                </a:solidFill>
                <a:latin typeface="Courier New"/>
                <a:cs typeface="Courier New"/>
              </a:rPr>
              <a:t>'DEGREES'</a:t>
            </a:r>
          </a:p>
          <a:p>
            <a:pPr marL="0" indent="0">
              <a:buNone/>
            </a:pPr>
            <a:r>
              <a:rPr lang="pl-PL" sz="800" dirty="0">
                <a:latin typeface="Courier New"/>
                <a:cs typeface="Courier New"/>
              </a:rPr>
              <a:t> </a:t>
            </a:r>
          </a:p>
          <a:p>
            <a:pPr marL="0" indent="0">
              <a:buNone/>
            </a:pPr>
            <a:r>
              <a:rPr lang="pl-PL" sz="800" dirty="0" smtClean="0">
                <a:solidFill>
                  <a:srgbClr val="660066"/>
                </a:solidFill>
                <a:latin typeface="Courier New"/>
                <a:cs typeface="Courier New"/>
              </a:rPr>
              <a:t>  \</a:t>
            </a:r>
            <a:r>
              <a:rPr lang="pl-PL" sz="800" dirty="0" err="1" smtClean="0">
                <a:solidFill>
                  <a:srgbClr val="660066"/>
                </a:solidFill>
                <a:latin typeface="Courier New"/>
                <a:cs typeface="Courier New"/>
              </a:rPr>
              <a:t>begintext</a:t>
            </a:r>
            <a:endParaRPr lang="pl-PL" sz="800" dirty="0" smtClean="0">
              <a:solidFill>
                <a:srgbClr val="660066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pl-PL" sz="800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pl-PL" sz="800" dirty="0" smtClean="0">
                <a:solidFill>
                  <a:srgbClr val="081D58"/>
                </a:solidFill>
                <a:latin typeface="Courier New"/>
                <a:cs typeface="Courier New"/>
              </a:rPr>
              <a:t>.</a:t>
            </a:r>
            <a:r>
              <a:rPr lang="pl-PL" sz="800" dirty="0">
                <a:solidFill>
                  <a:srgbClr val="081D58"/>
                </a:solidFill>
                <a:latin typeface="Courier New"/>
                <a:cs typeface="Courier New"/>
              </a:rPr>
              <a:t> </a:t>
            </a:r>
            <a:r>
              <a:rPr lang="pl-PL" sz="800" dirty="0" smtClean="0">
                <a:solidFill>
                  <a:srgbClr val="081D58"/>
                </a:solidFill>
                <a:latin typeface="Courier New"/>
                <a:cs typeface="Courier New"/>
              </a:rPr>
              <a:t>. 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094" y="1647687"/>
            <a:ext cx="3804716" cy="4910915"/>
          </a:xfrm>
        </p:spPr>
        <p:txBody>
          <a:bodyPr/>
          <a:lstStyle/>
          <a:p>
            <a:r>
              <a:rPr lang="en-US" dirty="0" smtClean="0"/>
              <a:t>Tells SPICE this text file is an IK</a:t>
            </a:r>
          </a:p>
          <a:p>
            <a:r>
              <a:rPr lang="en-US" dirty="0" smtClean="0"/>
              <a:t>Tells SPICE where the data are</a:t>
            </a:r>
          </a:p>
          <a:p>
            <a:r>
              <a:rPr lang="en-US" dirty="0" smtClean="0"/>
              <a:t>Write A LOT of comments!</a:t>
            </a:r>
          </a:p>
          <a:p>
            <a:r>
              <a:rPr lang="en-US" dirty="0" smtClean="0"/>
              <a:t>Include instrument data</a:t>
            </a:r>
          </a:p>
          <a:p>
            <a:pPr lvl="1"/>
            <a:r>
              <a:rPr lang="en-US" dirty="0" smtClean="0"/>
              <a:t>Keyword = value</a:t>
            </a:r>
          </a:p>
          <a:p>
            <a:pPr lvl="1"/>
            <a:r>
              <a:rPr lang="en-US" dirty="0" smtClean="0"/>
              <a:t>Format</a:t>
            </a:r>
          </a:p>
          <a:p>
            <a:pPr lvl="2"/>
            <a:r>
              <a:rPr lang="en-US" dirty="0" smtClean="0"/>
              <a:t>INS#_KEYWORD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26502" y="1723095"/>
            <a:ext cx="978811" cy="339766"/>
          </a:xfrm>
          <a:prstGeom prst="ellipse">
            <a:avLst/>
          </a:prstGeom>
          <a:noFill/>
          <a:ln w="444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27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0" y="1723095"/>
            <a:ext cx="4360160" cy="2014324"/>
          </a:xfrm>
          <a:prstGeom prst="ellipse">
            <a:avLst/>
          </a:prstGeom>
          <a:noFill/>
          <a:ln w="444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63DE8"/>
              </a:solidFill>
              <a:effectLst/>
              <a:latin typeface="Times New Roman" pitchFamily="27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59797" y="3469157"/>
            <a:ext cx="978811" cy="339766"/>
          </a:xfrm>
          <a:prstGeom prst="ellipse">
            <a:avLst/>
          </a:prstGeom>
          <a:noFill/>
          <a:ln w="444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27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59797" y="5643969"/>
            <a:ext cx="978811" cy="339766"/>
          </a:xfrm>
          <a:prstGeom prst="ellipse">
            <a:avLst/>
          </a:prstGeom>
          <a:noFill/>
          <a:ln w="444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27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533897" y="3737418"/>
            <a:ext cx="3826263" cy="1906551"/>
          </a:xfrm>
          <a:prstGeom prst="roundRect">
            <a:avLst/>
          </a:prstGeom>
          <a:noFill/>
          <a:ln w="444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27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205313" y="1901068"/>
            <a:ext cx="3442781" cy="1617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1438608" y="2781536"/>
            <a:ext cx="3209487" cy="83453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endCxn id="10" idx="6"/>
          </p:cNvCxnSpPr>
          <p:nvPr/>
        </p:nvCxnSpPr>
        <p:spPr bwMode="auto">
          <a:xfrm flipH="1">
            <a:off x="1438608" y="2781536"/>
            <a:ext cx="3209487" cy="303231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 flipV="1">
            <a:off x="3470332" y="3033618"/>
            <a:ext cx="1177764" cy="6863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>
            <a:off x="4360160" y="4577438"/>
            <a:ext cx="35944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04725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  <p:bldP spid="12" grpId="1" animBg="1"/>
      <p:bldP spid="12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Field of View</a:t>
            </a:r>
            <a:endParaRPr lang="en-US" dirty="0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1043603" y="2886756"/>
            <a:ext cx="2939005" cy="1406799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827554" y="2940148"/>
            <a:ext cx="1949403" cy="593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>
                <a:solidFill>
                  <a:schemeClr val="accent1"/>
                </a:solidFill>
              </a:rPr>
              <a:t>Boundary Corner Vector</a:t>
            </a: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3972122" y="3166993"/>
            <a:ext cx="1249108" cy="3436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 err="1" smtClean="0">
                <a:solidFill>
                  <a:schemeClr val="accent2"/>
                </a:solidFill>
              </a:rPr>
              <a:t>Boresight</a:t>
            </a:r>
            <a:endParaRPr lang="en-US" sz="1800" i="0" dirty="0">
              <a:solidFill>
                <a:schemeClr val="accent2"/>
              </a:solidFill>
            </a:endParaRPr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 flipV="1">
            <a:off x="1048570" y="3754675"/>
            <a:ext cx="2524291" cy="543846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5723412" y="4155731"/>
            <a:ext cx="163899" cy="2657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390491" y="4558028"/>
            <a:ext cx="1755705" cy="593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/>
              <a:t>Instrument</a:t>
            </a:r>
          </a:p>
          <a:p>
            <a:pPr algn="ctr">
              <a:lnSpc>
                <a:spcPct val="90000"/>
              </a:lnSpc>
            </a:pPr>
            <a:r>
              <a:rPr lang="en-US" sz="1800" i="0" dirty="0"/>
              <a:t>focal point</a:t>
            </a:r>
          </a:p>
        </p:txBody>
      </p:sp>
      <p:sp>
        <p:nvSpPr>
          <p:cNvPr id="16" name="Line 26"/>
          <p:cNvSpPr>
            <a:spLocks noChangeShapeType="1"/>
          </p:cNvSpPr>
          <p:nvPr/>
        </p:nvSpPr>
        <p:spPr bwMode="auto">
          <a:xfrm>
            <a:off x="3610110" y="2282069"/>
            <a:ext cx="0" cy="146019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27"/>
          <p:cNvSpPr>
            <a:spLocks noChangeShapeType="1"/>
          </p:cNvSpPr>
          <p:nvPr/>
        </p:nvSpPr>
        <p:spPr bwMode="auto">
          <a:xfrm flipH="1" flipV="1">
            <a:off x="2146195" y="3533660"/>
            <a:ext cx="1475090" cy="2160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28"/>
          <p:cNvSpPr>
            <a:spLocks noChangeArrowheads="1"/>
          </p:cNvSpPr>
          <p:nvPr/>
        </p:nvSpPr>
        <p:spPr bwMode="auto">
          <a:xfrm>
            <a:off x="2226903" y="3290295"/>
            <a:ext cx="266956" cy="3439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X</a:t>
            </a:r>
          </a:p>
        </p:txBody>
      </p:sp>
      <p:sp>
        <p:nvSpPr>
          <p:cNvPr id="19" name="Rectangle 29"/>
          <p:cNvSpPr>
            <a:spLocks noChangeArrowheads="1"/>
          </p:cNvSpPr>
          <p:nvPr/>
        </p:nvSpPr>
        <p:spPr bwMode="auto">
          <a:xfrm>
            <a:off x="3331979" y="2273377"/>
            <a:ext cx="260748" cy="2632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Y</a:t>
            </a:r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4429604" y="3574635"/>
            <a:ext cx="250815" cy="2632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Z</a:t>
            </a:r>
          </a:p>
        </p:txBody>
      </p:sp>
      <p:sp>
        <p:nvSpPr>
          <p:cNvPr id="21" name="Rectangle 31"/>
          <p:cNvSpPr>
            <a:spLocks noChangeArrowheads="1"/>
          </p:cNvSpPr>
          <p:nvPr/>
        </p:nvSpPr>
        <p:spPr bwMode="auto">
          <a:xfrm>
            <a:off x="302333" y="4235197"/>
            <a:ext cx="658079" cy="2632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(0,0,0)</a:t>
            </a:r>
          </a:p>
        </p:txBody>
      </p:sp>
      <p:sp>
        <p:nvSpPr>
          <p:cNvPr id="23" name="Oval 41"/>
          <p:cNvSpPr>
            <a:spLocks noChangeArrowheads="1"/>
          </p:cNvSpPr>
          <p:nvPr/>
        </p:nvSpPr>
        <p:spPr bwMode="auto">
          <a:xfrm>
            <a:off x="2928440" y="3075488"/>
            <a:ext cx="1362099" cy="1362099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scene3d>
            <a:camera prst="legacyObliqueTopRight">
              <a:rot lat="0" lon="1200000" rev="0"/>
            </a:camera>
            <a:lightRig rig="legacyHarsh1" dir="t"/>
          </a:scene3d>
          <a:sp3d extrusionH="475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24" name="Line 46"/>
          <p:cNvSpPr>
            <a:spLocks noChangeShapeType="1"/>
          </p:cNvSpPr>
          <p:nvPr/>
        </p:nvSpPr>
        <p:spPr bwMode="auto">
          <a:xfrm flipV="1">
            <a:off x="3579069" y="3636718"/>
            <a:ext cx="547571" cy="117958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47"/>
          <p:cNvSpPr>
            <a:spLocks noChangeShapeType="1"/>
          </p:cNvSpPr>
          <p:nvPr/>
        </p:nvSpPr>
        <p:spPr bwMode="auto">
          <a:xfrm flipV="1">
            <a:off x="4165131" y="3506344"/>
            <a:ext cx="547571" cy="117958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81"/>
          <p:cNvSpPr>
            <a:spLocks noChangeArrowheads="1"/>
          </p:cNvSpPr>
          <p:nvPr/>
        </p:nvSpPr>
        <p:spPr bwMode="auto">
          <a:xfrm>
            <a:off x="3571619" y="3030789"/>
            <a:ext cx="81949" cy="81949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82"/>
          <p:cNvSpPr>
            <a:spLocks noChangeArrowheads="1"/>
          </p:cNvSpPr>
          <p:nvPr/>
        </p:nvSpPr>
        <p:spPr bwMode="auto">
          <a:xfrm>
            <a:off x="3561685" y="3705009"/>
            <a:ext cx="81949" cy="81949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Arc 29"/>
          <p:cNvSpPr/>
          <p:nvPr/>
        </p:nvSpPr>
        <p:spPr bwMode="auto">
          <a:xfrm>
            <a:off x="1865254" y="3877422"/>
            <a:ext cx="283128" cy="330442"/>
          </a:xfrm>
          <a:prstGeom prst="arc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8000"/>
              </a:solidFill>
              <a:effectLst/>
              <a:latin typeface="Times New Roman" pitchFamily="27" charset="0"/>
            </a:endParaRP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2057394" y="3722655"/>
            <a:ext cx="547375" cy="3154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i="0" dirty="0" smtClean="0">
                <a:solidFill>
                  <a:srgbClr val="008000"/>
                </a:solidFill>
              </a:rPr>
              <a:t>Ref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82346" y="1983876"/>
            <a:ext cx="3170464" cy="410719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Basic Definition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Frame</a:t>
            </a:r>
          </a:p>
          <a:p>
            <a:pPr lvl="1"/>
            <a:r>
              <a:rPr lang="en-US" dirty="0" err="1" smtClean="0">
                <a:solidFill>
                  <a:schemeClr val="accent2"/>
                </a:solidFill>
              </a:rPr>
              <a:t>Boresight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Option 1: Vectors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Boundary corner vector</a:t>
            </a:r>
          </a:p>
          <a:p>
            <a:pPr lvl="2"/>
            <a:r>
              <a:rPr lang="en-US" dirty="0" smtClean="0"/>
              <a:t>One vector for a circular FOV</a:t>
            </a:r>
          </a:p>
          <a:p>
            <a:r>
              <a:rPr lang="en-US" dirty="0" smtClean="0"/>
              <a:t>Option 2: Angles</a:t>
            </a:r>
          </a:p>
          <a:p>
            <a:pPr lvl="1"/>
            <a:r>
              <a:rPr lang="en-US" dirty="0" smtClean="0"/>
              <a:t>Angle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Ref angle value</a:t>
            </a:r>
          </a:p>
          <a:p>
            <a:pPr lvl="3"/>
            <a:r>
              <a:rPr lang="en-US" dirty="0" smtClean="0"/>
              <a:t>One angle for a circular FOV</a:t>
            </a:r>
          </a:p>
          <a:p>
            <a:pPr lvl="2"/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Reference vector</a:t>
            </a:r>
          </a:p>
        </p:txBody>
      </p:sp>
    </p:spTree>
    <p:extLst>
      <p:ext uri="{BB962C8B-B14F-4D97-AF65-F5344CB8AC3E}">
        <p14:creationId xmlns:p14="http://schemas.microsoft.com/office/powerpoint/2010/main" val="3013832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123603" y="380296"/>
            <a:ext cx="4437708" cy="490308"/>
          </a:xfrm>
        </p:spPr>
        <p:txBody>
          <a:bodyPr/>
          <a:lstStyle/>
          <a:p>
            <a:r>
              <a:rPr lang="en-US" dirty="0" smtClean="0"/>
              <a:t>Elliptical Field of View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82346" y="1983876"/>
            <a:ext cx="3170464" cy="410719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Basic Definition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Frame</a:t>
            </a:r>
          </a:p>
          <a:p>
            <a:pPr lvl="1"/>
            <a:r>
              <a:rPr lang="en-US" dirty="0" err="1" smtClean="0">
                <a:solidFill>
                  <a:schemeClr val="accent2"/>
                </a:solidFill>
              </a:rPr>
              <a:t>Boresight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Option 1: Vectors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Boundary corner vectors</a:t>
            </a:r>
          </a:p>
          <a:p>
            <a:pPr lvl="2"/>
            <a:r>
              <a:rPr lang="en-US" dirty="0" smtClean="0"/>
              <a:t>Two vectors for an elliptical FOV</a:t>
            </a:r>
          </a:p>
          <a:p>
            <a:r>
              <a:rPr lang="en-US" dirty="0" smtClean="0"/>
              <a:t>Option 2: Angles</a:t>
            </a:r>
          </a:p>
          <a:p>
            <a:pPr lvl="1"/>
            <a:r>
              <a:rPr lang="en-US" dirty="0" smtClean="0"/>
              <a:t>Angle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Reference Angle</a:t>
            </a:r>
          </a:p>
          <a:p>
            <a:pPr lvl="2"/>
            <a:r>
              <a:rPr lang="en-US" dirty="0" smtClean="0">
                <a:solidFill>
                  <a:srgbClr val="660066"/>
                </a:solidFill>
              </a:rPr>
              <a:t>Cross Angle</a:t>
            </a:r>
          </a:p>
          <a:p>
            <a:pPr lvl="2"/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Reference vector</a:t>
            </a:r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 flipV="1">
            <a:off x="658019" y="4437856"/>
            <a:ext cx="4178300" cy="55721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>
            <a:off x="1221581" y="3677444"/>
            <a:ext cx="323850" cy="1004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264319" y="3128169"/>
            <a:ext cx="1919288" cy="59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>
                <a:solidFill>
                  <a:schemeClr val="accent1"/>
                </a:solidFill>
              </a:rPr>
              <a:t>Boundary Corner Vectors</a:t>
            </a: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4241006" y="3647281"/>
            <a:ext cx="13843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 err="1" smtClean="0">
                <a:solidFill>
                  <a:schemeClr val="accent2"/>
                </a:solidFill>
              </a:rPr>
              <a:t>Boresight</a:t>
            </a:r>
            <a:endParaRPr lang="en-US" sz="1800" i="0" dirty="0">
              <a:solidFill>
                <a:schemeClr val="accent2"/>
              </a:solidFill>
            </a:endParaRPr>
          </a:p>
        </p:txBody>
      </p:sp>
      <p:sp>
        <p:nvSpPr>
          <p:cNvPr id="36" name="Line 11"/>
          <p:cNvSpPr>
            <a:spLocks noChangeShapeType="1"/>
          </p:cNvSpPr>
          <p:nvPr/>
        </p:nvSpPr>
        <p:spPr bwMode="auto">
          <a:xfrm flipV="1">
            <a:off x="658019" y="4299744"/>
            <a:ext cx="3227388" cy="6953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6634956" y="4812506"/>
            <a:ext cx="209550" cy="339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332581" y="5068593"/>
            <a:ext cx="1384300" cy="59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/>
              <a:t>Instrument</a:t>
            </a:r>
          </a:p>
          <a:p>
            <a:pPr algn="ctr">
              <a:lnSpc>
                <a:spcPct val="90000"/>
              </a:lnSpc>
            </a:pPr>
            <a:r>
              <a:rPr lang="en-US" sz="1800" i="0" dirty="0"/>
              <a:t>focal point</a:t>
            </a:r>
          </a:p>
        </p:txBody>
      </p:sp>
      <p:sp>
        <p:nvSpPr>
          <p:cNvPr id="39" name="Line 14"/>
          <p:cNvSpPr>
            <a:spLocks noChangeShapeType="1"/>
          </p:cNvSpPr>
          <p:nvPr/>
        </p:nvSpPr>
        <p:spPr bwMode="auto">
          <a:xfrm>
            <a:off x="3933031" y="2416969"/>
            <a:ext cx="0" cy="186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15"/>
          <p:cNvSpPr>
            <a:spLocks noChangeShapeType="1"/>
          </p:cNvSpPr>
          <p:nvPr/>
        </p:nvSpPr>
        <p:spPr bwMode="auto">
          <a:xfrm flipH="1" flipV="1">
            <a:off x="2332831" y="4056856"/>
            <a:ext cx="1614488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2364581" y="3798094"/>
            <a:ext cx="3333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X</a:t>
            </a: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3599656" y="2542381"/>
            <a:ext cx="3333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Y</a:t>
            </a:r>
          </a:p>
        </p:txBody>
      </p:sp>
      <p:sp>
        <p:nvSpPr>
          <p:cNvPr id="43" name="Rectangle 18"/>
          <p:cNvSpPr>
            <a:spLocks noChangeArrowheads="1"/>
          </p:cNvSpPr>
          <p:nvPr/>
        </p:nvSpPr>
        <p:spPr bwMode="auto">
          <a:xfrm>
            <a:off x="5045869" y="3979069"/>
            <a:ext cx="3206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Z</a:t>
            </a:r>
          </a:p>
        </p:txBody>
      </p: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183356" y="4587081"/>
            <a:ext cx="8413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(0,0,0)</a:t>
            </a:r>
          </a:p>
        </p:txBody>
      </p:sp>
      <p:sp>
        <p:nvSpPr>
          <p:cNvPr id="46" name="Oval 23"/>
          <p:cNvSpPr>
            <a:spLocks noChangeArrowheads="1"/>
          </p:cNvSpPr>
          <p:nvPr/>
        </p:nvSpPr>
        <p:spPr bwMode="auto">
          <a:xfrm>
            <a:off x="2713831" y="3728244"/>
            <a:ext cx="2389188" cy="11096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scene3d>
            <a:camera prst="legacyObliqueTopRight">
              <a:rot lat="0" lon="1200000" rev="0"/>
            </a:camera>
            <a:lightRig rig="legacyHarsh1" dir="t"/>
          </a:scene3d>
          <a:sp3d extrusionH="475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 flipV="1">
            <a:off x="3893344" y="4115594"/>
            <a:ext cx="855663" cy="18415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 flipV="1">
            <a:off x="4763294" y="3982244"/>
            <a:ext cx="579438" cy="125412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V="1">
            <a:off x="658019" y="3734593"/>
            <a:ext cx="3211513" cy="1260475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>
            <a:off x="1221581" y="3677444"/>
            <a:ext cx="760413" cy="11350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Oval 72"/>
          <p:cNvSpPr>
            <a:spLocks noChangeArrowheads="1"/>
          </p:cNvSpPr>
          <p:nvPr/>
        </p:nvSpPr>
        <p:spPr bwMode="auto">
          <a:xfrm>
            <a:off x="3869531" y="3677444"/>
            <a:ext cx="104775" cy="1047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Oval 73"/>
          <p:cNvSpPr>
            <a:spLocks noChangeArrowheads="1"/>
          </p:cNvSpPr>
          <p:nvPr/>
        </p:nvSpPr>
        <p:spPr bwMode="auto">
          <a:xfrm>
            <a:off x="4836319" y="4401344"/>
            <a:ext cx="104775" cy="10477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Oval 75"/>
          <p:cNvSpPr>
            <a:spLocks noChangeArrowheads="1"/>
          </p:cNvSpPr>
          <p:nvPr/>
        </p:nvSpPr>
        <p:spPr bwMode="auto">
          <a:xfrm>
            <a:off x="3891756" y="4228306"/>
            <a:ext cx="104775" cy="104775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rc 2"/>
          <p:cNvSpPr/>
          <p:nvPr/>
        </p:nvSpPr>
        <p:spPr bwMode="auto">
          <a:xfrm>
            <a:off x="2537369" y="4228306"/>
            <a:ext cx="223833" cy="584200"/>
          </a:xfrm>
          <a:prstGeom prst="arc">
            <a:avLst>
              <a:gd name="adj1" fmla="val 16362410"/>
              <a:gd name="adj2" fmla="val 516247"/>
            </a:avLst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8000"/>
              </a:solidFill>
              <a:effectLst/>
              <a:latin typeface="Times New Roman" pitchFamily="27" charset="0"/>
            </a:endParaRPr>
          </a:p>
        </p:txBody>
      </p:sp>
      <p:sp>
        <p:nvSpPr>
          <p:cNvPr id="6" name="Arc 5"/>
          <p:cNvSpPr/>
          <p:nvPr/>
        </p:nvSpPr>
        <p:spPr bwMode="auto">
          <a:xfrm>
            <a:off x="2537369" y="4546600"/>
            <a:ext cx="447665" cy="207433"/>
          </a:xfrm>
          <a:prstGeom prst="arc">
            <a:avLst>
              <a:gd name="adj1" fmla="val 16200000"/>
              <a:gd name="adj2" fmla="val 556653"/>
            </a:avLst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27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97328" y="4270216"/>
            <a:ext cx="4667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8000"/>
                </a:solidFill>
              </a:rPr>
              <a:t>Ref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638194" y="4658617"/>
            <a:ext cx="6534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660066"/>
                </a:solidFill>
              </a:rPr>
              <a:t>Cross</a:t>
            </a:r>
            <a:endParaRPr lang="en-US" sz="14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113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777758" y="380296"/>
            <a:ext cx="5129403" cy="490308"/>
          </a:xfrm>
        </p:spPr>
        <p:txBody>
          <a:bodyPr/>
          <a:lstStyle/>
          <a:p>
            <a:r>
              <a:rPr lang="en-US" dirty="0" smtClean="0"/>
              <a:t>Rectangular Field of View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82346" y="1983876"/>
            <a:ext cx="3170464" cy="410719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Basic Definition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Frame</a:t>
            </a:r>
          </a:p>
          <a:p>
            <a:pPr lvl="1"/>
            <a:r>
              <a:rPr lang="en-US" dirty="0" err="1" smtClean="0">
                <a:solidFill>
                  <a:schemeClr val="accent2"/>
                </a:solidFill>
              </a:rPr>
              <a:t>Boresight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Option 1: Vectors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Boundary corner vectors</a:t>
            </a:r>
          </a:p>
          <a:p>
            <a:pPr lvl="2"/>
            <a:r>
              <a:rPr lang="en-US" dirty="0" smtClean="0"/>
              <a:t>Four vectors for a rectangular FOV</a:t>
            </a:r>
          </a:p>
          <a:p>
            <a:r>
              <a:rPr lang="en-US" dirty="0" smtClean="0"/>
              <a:t>Option 2: Angles</a:t>
            </a:r>
          </a:p>
          <a:p>
            <a:pPr lvl="1"/>
            <a:r>
              <a:rPr lang="en-US" dirty="0" smtClean="0"/>
              <a:t>Angle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Reference Angle</a:t>
            </a:r>
          </a:p>
          <a:p>
            <a:pPr lvl="2"/>
            <a:r>
              <a:rPr lang="en-US" dirty="0" smtClean="0">
                <a:solidFill>
                  <a:srgbClr val="660066"/>
                </a:solidFill>
              </a:rPr>
              <a:t>Cross Angle</a:t>
            </a:r>
          </a:p>
          <a:p>
            <a:pPr lvl="2"/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Reference vector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09820" y="1208881"/>
            <a:ext cx="5309018" cy="2484614"/>
            <a:chOff x="-609246" y="3828195"/>
            <a:chExt cx="5309018" cy="2484614"/>
          </a:xfrm>
        </p:grpSpPr>
        <p:sp>
          <p:nvSpPr>
            <p:cNvPr id="85" name="Line 6"/>
            <p:cNvSpPr>
              <a:spLocks noChangeShapeType="1"/>
            </p:cNvSpPr>
            <p:nvPr/>
          </p:nvSpPr>
          <p:spPr bwMode="auto">
            <a:xfrm flipV="1">
              <a:off x="564661" y="5051424"/>
              <a:ext cx="2928420" cy="103964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3403409" y="5241139"/>
              <a:ext cx="1296363" cy="4536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i="0" dirty="0" err="1" smtClean="0">
                  <a:solidFill>
                    <a:schemeClr val="accent2"/>
                  </a:solidFill>
                </a:rPr>
                <a:t>Boresight</a:t>
              </a:r>
              <a:endParaRPr lang="en-US" sz="1600" i="0" dirty="0">
                <a:solidFill>
                  <a:schemeClr val="accent2"/>
                </a:solidFill>
              </a:endParaRPr>
            </a:p>
          </p:txBody>
        </p:sp>
        <p:sp>
          <p:nvSpPr>
            <p:cNvPr id="87" name="Line 11"/>
            <p:cNvSpPr>
              <a:spLocks noChangeShapeType="1"/>
            </p:cNvSpPr>
            <p:nvPr/>
          </p:nvSpPr>
          <p:spPr bwMode="auto">
            <a:xfrm flipV="1">
              <a:off x="564661" y="5473508"/>
              <a:ext cx="2267350" cy="60762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Rectangle 13"/>
            <p:cNvSpPr>
              <a:spLocks noChangeArrowheads="1"/>
            </p:cNvSpPr>
            <p:nvPr/>
          </p:nvSpPr>
          <p:spPr bwMode="auto">
            <a:xfrm>
              <a:off x="-609246" y="5735701"/>
              <a:ext cx="1239351" cy="5771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i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Instrument</a:t>
              </a:r>
            </a:p>
            <a:p>
              <a:pPr algn="ctr">
                <a:lnSpc>
                  <a:spcPct val="90000"/>
                </a:lnSpc>
              </a:pPr>
              <a:r>
                <a:rPr lang="en-US" sz="1600" i="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focal point</a:t>
              </a:r>
            </a:p>
          </p:txBody>
        </p:sp>
        <p:sp>
          <p:nvSpPr>
            <p:cNvPr id="89" name="Line 14"/>
            <p:cNvSpPr>
              <a:spLocks noChangeShapeType="1"/>
            </p:cNvSpPr>
            <p:nvPr/>
          </p:nvSpPr>
          <p:spPr bwMode="auto">
            <a:xfrm>
              <a:off x="2865469" y="3828195"/>
              <a:ext cx="0" cy="16314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15"/>
            <p:cNvSpPr>
              <a:spLocks noChangeShapeType="1"/>
            </p:cNvSpPr>
            <p:nvPr/>
          </p:nvSpPr>
          <p:spPr bwMode="auto">
            <a:xfrm flipH="1" flipV="1">
              <a:off x="1405577" y="5196052"/>
              <a:ext cx="1469930" cy="2719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Rectangle 16"/>
            <p:cNvSpPr>
              <a:spLocks noChangeArrowheads="1"/>
            </p:cNvSpPr>
            <p:nvPr/>
          </p:nvSpPr>
          <p:spPr bwMode="auto">
            <a:xfrm>
              <a:off x="1443618" y="4953386"/>
              <a:ext cx="234207" cy="2941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800" i="0" dirty="0"/>
                <a:t>X</a:t>
              </a:r>
            </a:p>
          </p:txBody>
        </p:sp>
        <p:sp>
          <p:nvSpPr>
            <p:cNvPr id="92" name="Rectangle 17"/>
            <p:cNvSpPr>
              <a:spLocks noChangeArrowheads="1"/>
            </p:cNvSpPr>
            <p:nvPr/>
          </p:nvSpPr>
          <p:spPr bwMode="auto">
            <a:xfrm>
              <a:off x="2584420" y="3846230"/>
              <a:ext cx="234207" cy="2941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800" i="0"/>
                <a:t>Y</a:t>
              </a:r>
            </a:p>
          </p:txBody>
        </p:sp>
        <p:sp>
          <p:nvSpPr>
            <p:cNvPr id="93" name="Rectangle 18"/>
            <p:cNvSpPr>
              <a:spLocks noChangeArrowheads="1"/>
            </p:cNvSpPr>
            <p:nvPr/>
          </p:nvSpPr>
          <p:spPr bwMode="auto">
            <a:xfrm>
              <a:off x="3630547" y="4879584"/>
              <a:ext cx="225285" cy="2941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800" i="0" dirty="0"/>
                <a:t>Z</a:t>
              </a:r>
            </a:p>
          </p:txBody>
        </p:sp>
        <p:sp>
          <p:nvSpPr>
            <p:cNvPr id="94" name="Rectangle 21"/>
            <p:cNvSpPr>
              <a:spLocks noChangeArrowheads="1"/>
            </p:cNvSpPr>
            <p:nvPr/>
          </p:nvSpPr>
          <p:spPr bwMode="auto">
            <a:xfrm>
              <a:off x="2099277" y="4960214"/>
              <a:ext cx="1526809" cy="98219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scene3d>
              <a:camera prst="legacyObliqueTopRight">
                <a:rot lat="0" lon="1200000" rev="0"/>
              </a:camera>
              <a:lightRig rig="legacyHarsh3" dir="b"/>
            </a:scene3d>
            <a:sp3d extrusionH="4750" prstMaterial="legacyMetal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prstTxWarp prst="textNoShape">
                <a:avLst/>
              </a:prstTxWarp>
              <a:flatTx/>
            </a:bodyPr>
            <a:lstStyle/>
            <a:p>
              <a:endParaRPr lang="en-US"/>
            </a:p>
          </p:txBody>
        </p:sp>
        <p:sp>
          <p:nvSpPr>
            <p:cNvPr id="95" name="Line 24"/>
            <p:cNvSpPr>
              <a:spLocks noChangeShapeType="1"/>
            </p:cNvSpPr>
            <p:nvPr/>
          </p:nvSpPr>
          <p:spPr bwMode="auto">
            <a:xfrm flipV="1">
              <a:off x="2837587" y="5304260"/>
              <a:ext cx="631245" cy="16924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prstDash val="sys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25"/>
            <p:cNvSpPr>
              <a:spLocks noChangeShapeType="1"/>
            </p:cNvSpPr>
            <p:nvPr/>
          </p:nvSpPr>
          <p:spPr bwMode="auto">
            <a:xfrm flipV="1">
              <a:off x="3508982" y="5196052"/>
              <a:ext cx="346850" cy="9294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26"/>
            <p:cNvSpPr>
              <a:spLocks noChangeShapeType="1"/>
            </p:cNvSpPr>
            <p:nvPr/>
          </p:nvSpPr>
          <p:spPr bwMode="auto">
            <a:xfrm flipV="1">
              <a:off x="564661" y="4851400"/>
              <a:ext cx="1693344" cy="123967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28"/>
            <p:cNvSpPr>
              <a:spLocks noChangeShapeType="1"/>
            </p:cNvSpPr>
            <p:nvPr/>
          </p:nvSpPr>
          <p:spPr bwMode="auto">
            <a:xfrm flipV="1">
              <a:off x="611769" y="5835649"/>
              <a:ext cx="1623432" cy="23577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29"/>
            <p:cNvSpPr>
              <a:spLocks noChangeShapeType="1"/>
            </p:cNvSpPr>
            <p:nvPr/>
          </p:nvSpPr>
          <p:spPr bwMode="auto">
            <a:xfrm flipV="1">
              <a:off x="611768" y="6024255"/>
              <a:ext cx="2897214" cy="47167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Oval 40"/>
            <p:cNvSpPr>
              <a:spLocks noChangeArrowheads="1"/>
            </p:cNvSpPr>
            <p:nvPr/>
          </p:nvSpPr>
          <p:spPr bwMode="auto">
            <a:xfrm>
              <a:off x="2830896" y="5429115"/>
              <a:ext cx="73608" cy="91560"/>
            </a:xfrm>
            <a:prstGeom prst="ellipse">
              <a:avLst/>
            </a:prstGeom>
            <a:solidFill>
              <a:schemeClr val="accent2"/>
            </a:solidFill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Rectangle 8"/>
            <p:cNvSpPr>
              <a:spLocks noChangeArrowheads="1"/>
            </p:cNvSpPr>
            <p:nvPr/>
          </p:nvSpPr>
          <p:spPr bwMode="auto">
            <a:xfrm>
              <a:off x="270521" y="4794352"/>
              <a:ext cx="1384300" cy="7586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i="0" dirty="0">
                  <a:solidFill>
                    <a:schemeClr val="accent1"/>
                  </a:solidFill>
                </a:rPr>
                <a:t>Boundary Corner Vectors</a:t>
              </a:r>
            </a:p>
          </p:txBody>
        </p:sp>
      </p:grpSp>
      <p:cxnSp>
        <p:nvCxnSpPr>
          <p:cNvPr id="114" name="Straight Connector 113"/>
          <p:cNvCxnSpPr/>
          <p:nvPr/>
        </p:nvCxnSpPr>
        <p:spPr bwMode="auto">
          <a:xfrm>
            <a:off x="234591" y="3899211"/>
            <a:ext cx="4958772" cy="0"/>
          </a:xfrm>
          <a:prstGeom prst="line">
            <a:avLst/>
          </a:prstGeom>
          <a:noFill/>
          <a:ln w="12700" cap="flat" cmpd="sng" algn="ctr">
            <a:solidFill>
              <a:schemeClr val="bg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51" name="Group 150"/>
          <p:cNvGrpSpPr/>
          <p:nvPr/>
        </p:nvGrpSpPr>
        <p:grpSpPr>
          <a:xfrm>
            <a:off x="249789" y="4016960"/>
            <a:ext cx="2408575" cy="2448918"/>
            <a:chOff x="249789" y="4016960"/>
            <a:chExt cx="2408575" cy="2448918"/>
          </a:xfrm>
        </p:grpSpPr>
        <p:grpSp>
          <p:nvGrpSpPr>
            <p:cNvPr id="128" name="Group 127"/>
            <p:cNvGrpSpPr/>
            <p:nvPr/>
          </p:nvGrpSpPr>
          <p:grpSpPr>
            <a:xfrm>
              <a:off x="324736" y="4211013"/>
              <a:ext cx="2333628" cy="2254865"/>
              <a:chOff x="405626" y="4211013"/>
              <a:chExt cx="2333628" cy="2254865"/>
            </a:xfrm>
          </p:grpSpPr>
          <p:cxnSp>
            <p:nvCxnSpPr>
              <p:cNvPr id="14" name="Straight Connector 13"/>
              <p:cNvCxnSpPr/>
              <p:nvPr/>
            </p:nvCxnSpPr>
            <p:spPr bwMode="auto">
              <a:xfrm>
                <a:off x="1859172" y="4862593"/>
                <a:ext cx="0" cy="1603285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6" name="Straight Arrow Connector 15"/>
              <p:cNvCxnSpPr/>
              <p:nvPr/>
            </p:nvCxnSpPr>
            <p:spPr bwMode="auto">
              <a:xfrm flipV="1">
                <a:off x="405626" y="4862594"/>
                <a:ext cx="1454622" cy="793551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accent1"/>
                </a:solidFill>
                <a:prstDash val="dash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8" name="Straight Arrow Connector 17"/>
              <p:cNvCxnSpPr/>
              <p:nvPr/>
            </p:nvCxnSpPr>
            <p:spPr bwMode="auto">
              <a:xfrm>
                <a:off x="405626" y="5664235"/>
                <a:ext cx="1488071" cy="801643"/>
              </a:xfrm>
              <a:prstGeom prst="straightConnector1">
                <a:avLst/>
              </a:prstGeom>
              <a:noFill/>
              <a:ln w="19050" cap="flat" cmpd="sng" algn="ctr">
                <a:solidFill>
                  <a:schemeClr val="accent1"/>
                </a:solidFill>
                <a:prstDash val="dash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0" name="Straight Arrow Connector 19"/>
              <p:cNvCxnSpPr/>
              <p:nvPr/>
            </p:nvCxnSpPr>
            <p:spPr bwMode="auto">
              <a:xfrm flipV="1">
                <a:off x="428430" y="5652117"/>
                <a:ext cx="2216788" cy="4028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22" name="Straight Arrow Connector 21"/>
              <p:cNvCxnSpPr/>
              <p:nvPr/>
            </p:nvCxnSpPr>
            <p:spPr bwMode="auto">
              <a:xfrm flipV="1">
                <a:off x="1859172" y="4211013"/>
                <a:ext cx="1076" cy="651580"/>
              </a:xfrm>
              <a:prstGeom prst="straightConnector1">
                <a:avLst/>
              </a:prstGeom>
              <a:noFill/>
              <a:ln w="1587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02" name="Rectangle 16"/>
              <p:cNvSpPr>
                <a:spLocks noChangeArrowheads="1"/>
              </p:cNvSpPr>
              <p:nvPr/>
            </p:nvSpPr>
            <p:spPr bwMode="auto">
              <a:xfrm>
                <a:off x="1885472" y="4325486"/>
                <a:ext cx="234207" cy="2941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800" i="0" dirty="0"/>
                  <a:t>X</a:t>
                </a:r>
              </a:p>
            </p:txBody>
          </p:sp>
          <p:sp>
            <p:nvSpPr>
              <p:cNvPr id="103" name="Rectangle 18"/>
              <p:cNvSpPr>
                <a:spLocks noChangeArrowheads="1"/>
              </p:cNvSpPr>
              <p:nvPr/>
            </p:nvSpPr>
            <p:spPr bwMode="auto">
              <a:xfrm>
                <a:off x="2314331" y="5732089"/>
                <a:ext cx="225285" cy="29410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800" i="0" dirty="0"/>
                  <a:t>Z</a:t>
                </a:r>
              </a:p>
            </p:txBody>
          </p:sp>
          <p:sp>
            <p:nvSpPr>
              <p:cNvPr id="104" name="Rectangle 10"/>
              <p:cNvSpPr>
                <a:spLocks noChangeArrowheads="1"/>
              </p:cNvSpPr>
              <p:nvPr/>
            </p:nvSpPr>
            <p:spPr bwMode="auto">
              <a:xfrm>
                <a:off x="1883138" y="5396589"/>
                <a:ext cx="856116" cy="334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prstTxWarp prst="textNoShape">
                  <a:avLst/>
                </a:prstTxWarp>
                <a:normAutofit fontScale="85000" lnSpcReduction="10000"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i="0" dirty="0" err="1" smtClean="0">
                    <a:solidFill>
                      <a:schemeClr val="accent2"/>
                    </a:solidFill>
                  </a:rPr>
                  <a:t>Boresight</a:t>
                </a:r>
                <a:endParaRPr lang="en-US" sz="1400" i="0" dirty="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27" name="Arc 26"/>
              <p:cNvSpPr/>
              <p:nvPr/>
            </p:nvSpPr>
            <p:spPr bwMode="auto">
              <a:xfrm>
                <a:off x="904624" y="5231147"/>
                <a:ext cx="319018" cy="848571"/>
              </a:xfrm>
              <a:prstGeom prst="arc">
                <a:avLst>
                  <a:gd name="adj1" fmla="val 16703516"/>
                  <a:gd name="adj2" fmla="val 0"/>
                </a:avLst>
              </a:prstGeom>
              <a:noFill/>
              <a:ln w="31750" cap="flat" cmpd="sng" algn="ctr">
                <a:solidFill>
                  <a:srgbClr val="66006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27" charset="0"/>
                </a:endParaRPr>
              </a:p>
            </p:txBody>
          </p:sp>
          <p:sp>
            <p:nvSpPr>
              <p:cNvPr id="105" name="Rectangle 10"/>
              <p:cNvSpPr>
                <a:spLocks noChangeArrowheads="1"/>
              </p:cNvSpPr>
              <p:nvPr/>
            </p:nvSpPr>
            <p:spPr bwMode="auto">
              <a:xfrm>
                <a:off x="1108719" y="5231147"/>
                <a:ext cx="750453" cy="334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90488" tIns="44450" rIns="90488" bIns="44450">
                <a:prstTxWarp prst="textNoShape">
                  <a:avLst/>
                </a:prstTxWarp>
                <a:norm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i="0" dirty="0" smtClean="0">
                    <a:solidFill>
                      <a:srgbClr val="660066"/>
                    </a:solidFill>
                  </a:rPr>
                  <a:t>Cross</a:t>
                </a:r>
                <a:endParaRPr lang="en-US" sz="1600" i="0" dirty="0">
                  <a:solidFill>
                    <a:srgbClr val="660066"/>
                  </a:solidFill>
                </a:endParaRPr>
              </a:p>
            </p:txBody>
          </p:sp>
        </p:grpSp>
        <p:sp>
          <p:nvSpPr>
            <p:cNvPr id="126" name="Rectangle 13"/>
            <p:cNvSpPr>
              <a:spLocks noChangeArrowheads="1"/>
            </p:cNvSpPr>
            <p:nvPr/>
          </p:nvSpPr>
          <p:spPr bwMode="auto">
            <a:xfrm>
              <a:off x="249789" y="4016960"/>
              <a:ext cx="973853" cy="3881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prstTxWarp prst="textNoShape">
                <a:avLst/>
              </a:prstTxWarp>
              <a:normAutofit fontScale="92500"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i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Top View</a:t>
              </a:r>
              <a:endParaRPr lang="en-US" sz="1600" i="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718022" y="3896355"/>
            <a:ext cx="2684012" cy="2566667"/>
            <a:chOff x="2718022" y="3896355"/>
            <a:chExt cx="2684012" cy="2566667"/>
          </a:xfrm>
        </p:grpSpPr>
        <p:cxnSp>
          <p:nvCxnSpPr>
            <p:cNvPr id="116" name="Straight Connector 115"/>
            <p:cNvCxnSpPr/>
            <p:nvPr/>
          </p:nvCxnSpPr>
          <p:spPr bwMode="auto">
            <a:xfrm>
              <a:off x="2718022" y="3896355"/>
              <a:ext cx="0" cy="2566667"/>
            </a:xfrm>
            <a:prstGeom prst="line">
              <a:avLst/>
            </a:prstGeom>
            <a:noFill/>
            <a:ln w="12700" cap="flat" cmpd="sng" algn="ctr">
              <a:solidFill>
                <a:schemeClr val="bg2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7" name="Rectangle 13"/>
            <p:cNvSpPr>
              <a:spLocks noChangeArrowheads="1"/>
            </p:cNvSpPr>
            <p:nvPr/>
          </p:nvSpPr>
          <p:spPr bwMode="auto">
            <a:xfrm>
              <a:off x="2812963" y="4009263"/>
              <a:ext cx="1181045" cy="3881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90488" tIns="44450" rIns="90488" bIns="44450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i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Side View</a:t>
              </a:r>
              <a:endParaRPr lang="en-US" sz="1600" i="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130" name="Straight Connector 129"/>
            <p:cNvCxnSpPr/>
            <p:nvPr/>
          </p:nvCxnSpPr>
          <p:spPr bwMode="auto">
            <a:xfrm>
              <a:off x="4513247" y="5201418"/>
              <a:ext cx="0" cy="925633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Straight Arrow Connector 130"/>
            <p:cNvCxnSpPr/>
            <p:nvPr/>
          </p:nvCxnSpPr>
          <p:spPr bwMode="auto">
            <a:xfrm flipV="1">
              <a:off x="3068406" y="5201418"/>
              <a:ext cx="1444841" cy="466846"/>
            </a:xfrm>
            <a:prstGeom prst="straightConnector1">
              <a:avLst/>
            </a:prstGeom>
            <a:noFill/>
            <a:ln w="1905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2" name="Straight Arrow Connector 131"/>
            <p:cNvCxnSpPr/>
            <p:nvPr/>
          </p:nvCxnSpPr>
          <p:spPr bwMode="auto">
            <a:xfrm>
              <a:off x="3068406" y="5676353"/>
              <a:ext cx="1444841" cy="450698"/>
            </a:xfrm>
            <a:prstGeom prst="straightConnector1">
              <a:avLst/>
            </a:prstGeom>
            <a:noFill/>
            <a:ln w="1905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3" name="Straight Arrow Connector 132"/>
            <p:cNvCxnSpPr/>
            <p:nvPr/>
          </p:nvCxnSpPr>
          <p:spPr bwMode="auto">
            <a:xfrm flipV="1">
              <a:off x="3091210" y="5664235"/>
              <a:ext cx="2216788" cy="4028"/>
            </a:xfrm>
            <a:prstGeom prst="straightConnector1">
              <a:avLst/>
            </a:prstGeom>
            <a:noFill/>
            <a:ln w="127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4" name="Straight Arrow Connector 133"/>
            <p:cNvCxnSpPr/>
            <p:nvPr/>
          </p:nvCxnSpPr>
          <p:spPr bwMode="auto">
            <a:xfrm flipV="1">
              <a:off x="4506213" y="4211013"/>
              <a:ext cx="0" cy="990406"/>
            </a:xfrm>
            <a:prstGeom prst="straightConnector1">
              <a:avLst/>
            </a:prstGeom>
            <a:noFill/>
            <a:ln w="1587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135" name="Rectangle 16"/>
            <p:cNvSpPr>
              <a:spLocks noChangeArrowheads="1"/>
            </p:cNvSpPr>
            <p:nvPr/>
          </p:nvSpPr>
          <p:spPr bwMode="auto">
            <a:xfrm>
              <a:off x="4529740" y="4306044"/>
              <a:ext cx="336632" cy="34368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800" i="0" dirty="0" smtClean="0"/>
                <a:t>Y</a:t>
              </a:r>
              <a:endParaRPr lang="en-US" sz="1800" i="0" dirty="0"/>
            </a:p>
          </p:txBody>
        </p:sp>
        <p:sp>
          <p:nvSpPr>
            <p:cNvPr id="136" name="Rectangle 18"/>
            <p:cNvSpPr>
              <a:spLocks noChangeArrowheads="1"/>
            </p:cNvSpPr>
            <p:nvPr/>
          </p:nvSpPr>
          <p:spPr bwMode="auto">
            <a:xfrm>
              <a:off x="4977111" y="5744207"/>
              <a:ext cx="225285" cy="2941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800" i="0" dirty="0"/>
                <a:t>Z</a:t>
              </a:r>
            </a:p>
          </p:txBody>
        </p:sp>
        <p:sp>
          <p:nvSpPr>
            <p:cNvPr id="137" name="Rectangle 10"/>
            <p:cNvSpPr>
              <a:spLocks noChangeArrowheads="1"/>
            </p:cNvSpPr>
            <p:nvPr/>
          </p:nvSpPr>
          <p:spPr bwMode="auto">
            <a:xfrm>
              <a:off x="4545918" y="5408707"/>
              <a:ext cx="856116" cy="334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prstTxWarp prst="textNoShape">
                <a:avLst/>
              </a:prstTxWarp>
              <a:normAutofit fontScale="85000" lnSpcReduction="10000"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i="0" dirty="0" err="1" smtClean="0">
                  <a:solidFill>
                    <a:schemeClr val="accent2"/>
                  </a:solidFill>
                </a:rPr>
                <a:t>Boresight</a:t>
              </a:r>
              <a:endParaRPr lang="en-US" sz="1400" i="0" dirty="0">
                <a:solidFill>
                  <a:schemeClr val="accent2"/>
                </a:solidFill>
              </a:endParaRPr>
            </a:p>
          </p:txBody>
        </p:sp>
        <p:sp>
          <p:nvSpPr>
            <p:cNvPr id="138" name="Arc 137"/>
            <p:cNvSpPr/>
            <p:nvPr/>
          </p:nvSpPr>
          <p:spPr bwMode="auto">
            <a:xfrm>
              <a:off x="3567404" y="5408707"/>
              <a:ext cx="319018" cy="530729"/>
            </a:xfrm>
            <a:prstGeom prst="arc">
              <a:avLst>
                <a:gd name="adj1" fmla="val 17039947"/>
                <a:gd name="adj2" fmla="val 21236431"/>
              </a:avLst>
            </a:prstGeom>
            <a:noFill/>
            <a:ln w="317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27" charset="0"/>
              </a:endParaRPr>
            </a:p>
          </p:txBody>
        </p:sp>
        <p:sp>
          <p:nvSpPr>
            <p:cNvPr id="139" name="Rectangle 10"/>
            <p:cNvSpPr>
              <a:spLocks noChangeArrowheads="1"/>
            </p:cNvSpPr>
            <p:nvPr/>
          </p:nvSpPr>
          <p:spPr bwMode="auto">
            <a:xfrm>
              <a:off x="3778533" y="5356789"/>
              <a:ext cx="750453" cy="334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prstTxWarp prst="textNoShape">
                <a:avLst/>
              </a:prstTxWarp>
              <a:norm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i="0" dirty="0" smtClean="0">
                  <a:solidFill>
                    <a:srgbClr val="008000"/>
                  </a:solidFill>
                </a:rPr>
                <a:t>Ref</a:t>
              </a:r>
              <a:endParaRPr lang="en-US" sz="1600" i="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5285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86949" y="380296"/>
            <a:ext cx="4711020" cy="490308"/>
          </a:xfrm>
        </p:spPr>
        <p:txBody>
          <a:bodyPr/>
          <a:lstStyle/>
          <a:p>
            <a:r>
              <a:rPr lang="en-US" dirty="0" smtClean="0"/>
              <a:t>Polygonal Field of View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9723" y="1600388"/>
            <a:ext cx="3735311" cy="2141845"/>
          </a:xfrm>
        </p:spPr>
        <p:txBody>
          <a:bodyPr>
            <a:normAutofit/>
          </a:bodyPr>
          <a:lstStyle/>
          <a:p>
            <a:r>
              <a:rPr lang="en-US" dirty="0" smtClean="0"/>
              <a:t>FOV Definition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Frame</a:t>
            </a:r>
          </a:p>
          <a:p>
            <a:pPr lvl="1"/>
            <a:r>
              <a:rPr lang="en-US" dirty="0" err="1" smtClean="0">
                <a:solidFill>
                  <a:schemeClr val="accent2"/>
                </a:solidFill>
              </a:rPr>
              <a:t>Boresight</a:t>
            </a:r>
            <a:endParaRPr lang="en-US" dirty="0" smtClean="0">
              <a:solidFill>
                <a:schemeClr val="accent2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Boundary corner vectors</a:t>
            </a: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6634956" y="4812506"/>
            <a:ext cx="209550" cy="339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 flipV="1">
            <a:off x="1668463" y="4166225"/>
            <a:ext cx="3757612" cy="121687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668461" y="4069883"/>
            <a:ext cx="1384300" cy="831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>
                <a:solidFill>
                  <a:schemeClr val="accent1"/>
                </a:solidFill>
              </a:rPr>
              <a:t>Boundary Corner Vectors</a:t>
            </a: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5652186" y="4450692"/>
            <a:ext cx="1256377" cy="3436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 err="1" smtClean="0">
                <a:solidFill>
                  <a:schemeClr val="accent2"/>
                </a:solidFill>
              </a:rPr>
              <a:t>Boresight</a:t>
            </a:r>
            <a:endParaRPr lang="en-US" sz="1800" i="0" dirty="0">
              <a:solidFill>
                <a:schemeClr val="accent2"/>
              </a:solidFill>
            </a:endParaRPr>
          </a:p>
        </p:txBody>
      </p:sp>
      <p:sp>
        <p:nvSpPr>
          <p:cNvPr id="57" name="Line 11"/>
          <p:cNvSpPr>
            <a:spLocks noChangeShapeType="1"/>
          </p:cNvSpPr>
          <p:nvPr/>
        </p:nvSpPr>
        <p:spPr bwMode="auto">
          <a:xfrm flipV="1">
            <a:off x="1668463" y="4687774"/>
            <a:ext cx="3227388" cy="6953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7645401" y="5200536"/>
            <a:ext cx="209550" cy="339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13"/>
          <p:cNvSpPr>
            <a:spLocks noChangeArrowheads="1"/>
          </p:cNvSpPr>
          <p:nvPr/>
        </p:nvSpPr>
        <p:spPr bwMode="auto">
          <a:xfrm>
            <a:off x="1204913" y="5459060"/>
            <a:ext cx="1384300" cy="593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800" i="0" dirty="0"/>
              <a:t>Instrument</a:t>
            </a:r>
          </a:p>
          <a:p>
            <a:pPr algn="ctr">
              <a:lnSpc>
                <a:spcPct val="90000"/>
              </a:lnSpc>
            </a:pPr>
            <a:r>
              <a:rPr lang="en-US" sz="1800" i="0" dirty="0"/>
              <a:t>focal point</a:t>
            </a:r>
          </a:p>
        </p:txBody>
      </p:sp>
      <p:sp>
        <p:nvSpPr>
          <p:cNvPr id="60" name="Line 14"/>
          <p:cNvSpPr>
            <a:spLocks noChangeShapeType="1"/>
          </p:cNvSpPr>
          <p:nvPr/>
        </p:nvSpPr>
        <p:spPr bwMode="auto">
          <a:xfrm>
            <a:off x="4943476" y="2804999"/>
            <a:ext cx="0" cy="1866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15"/>
          <p:cNvSpPr>
            <a:spLocks noChangeShapeType="1"/>
          </p:cNvSpPr>
          <p:nvPr/>
        </p:nvSpPr>
        <p:spPr bwMode="auto">
          <a:xfrm flipH="1" flipV="1">
            <a:off x="3049685" y="4401871"/>
            <a:ext cx="1908079" cy="2795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3143251" y="4157348"/>
            <a:ext cx="3333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X</a:t>
            </a:r>
          </a:p>
        </p:txBody>
      </p:sp>
      <p:sp>
        <p:nvSpPr>
          <p:cNvPr id="63" name="Rectangle 17"/>
          <p:cNvSpPr>
            <a:spLocks noChangeArrowheads="1"/>
          </p:cNvSpPr>
          <p:nvPr/>
        </p:nvSpPr>
        <p:spPr bwMode="auto">
          <a:xfrm>
            <a:off x="4543426" y="2825636"/>
            <a:ext cx="3333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/>
              <a:t>Y</a:t>
            </a:r>
          </a:p>
        </p:txBody>
      </p:sp>
      <p:sp>
        <p:nvSpPr>
          <p:cNvPr id="64" name="Rectangle 18"/>
          <p:cNvSpPr>
            <a:spLocks noChangeArrowheads="1"/>
          </p:cNvSpPr>
          <p:nvPr/>
        </p:nvSpPr>
        <p:spPr bwMode="auto">
          <a:xfrm>
            <a:off x="6041506" y="4031626"/>
            <a:ext cx="32067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0" i="0" dirty="0"/>
              <a:t>Z</a:t>
            </a:r>
          </a:p>
        </p:txBody>
      </p:sp>
      <p:sp>
        <p:nvSpPr>
          <p:cNvPr id="67" name="AutoShape 22"/>
          <p:cNvSpPr>
            <a:spLocks noChangeArrowheads="1"/>
          </p:cNvSpPr>
          <p:nvPr/>
        </p:nvSpPr>
        <p:spPr bwMode="auto">
          <a:xfrm rot="10804940">
            <a:off x="3765551" y="4101986"/>
            <a:ext cx="2351088" cy="11049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7 w 21600"/>
              <a:gd name="T13" fmla="*/ 4500 h 21600"/>
              <a:gd name="T14" fmla="*/ 17093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  <a:scene3d>
            <a:camera prst="legacyObliqueTopRight">
              <a:rot lat="0" lon="1200000" rev="0"/>
            </a:camera>
            <a:lightRig rig="legacyHarsh1" dir="t"/>
          </a:scene3d>
          <a:sp3d extrusionH="4750" prstMaterial="legacyMetal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prstTxWarp prst="textNoShape">
              <a:avLst/>
            </a:prstTxWarp>
            <a:flatTx/>
          </a:bodyPr>
          <a:lstStyle/>
          <a:p>
            <a:endParaRPr lang="en-US"/>
          </a:p>
        </p:txBody>
      </p:sp>
      <p:sp>
        <p:nvSpPr>
          <p:cNvPr id="68" name="Line 23"/>
          <p:cNvSpPr>
            <a:spLocks noChangeShapeType="1"/>
          </p:cNvSpPr>
          <p:nvPr/>
        </p:nvSpPr>
        <p:spPr bwMode="auto">
          <a:xfrm flipV="1">
            <a:off x="4903788" y="4535374"/>
            <a:ext cx="708025" cy="152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24"/>
          <p:cNvSpPr>
            <a:spLocks noChangeShapeType="1"/>
          </p:cNvSpPr>
          <p:nvPr/>
        </p:nvSpPr>
        <p:spPr bwMode="auto">
          <a:xfrm flipV="1">
            <a:off x="5599113" y="4370274"/>
            <a:ext cx="754063" cy="1619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Line 25"/>
          <p:cNvSpPr>
            <a:spLocks noChangeShapeType="1"/>
          </p:cNvSpPr>
          <p:nvPr/>
        </p:nvSpPr>
        <p:spPr bwMode="auto">
          <a:xfrm flipV="1">
            <a:off x="1668463" y="4031626"/>
            <a:ext cx="2788769" cy="1351472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27"/>
          <p:cNvSpPr>
            <a:spLocks noChangeShapeType="1"/>
          </p:cNvSpPr>
          <p:nvPr/>
        </p:nvSpPr>
        <p:spPr bwMode="auto">
          <a:xfrm flipV="1">
            <a:off x="1668463" y="5041786"/>
            <a:ext cx="2325687" cy="34131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Line 28"/>
          <p:cNvSpPr>
            <a:spLocks noChangeShapeType="1"/>
          </p:cNvSpPr>
          <p:nvPr/>
        </p:nvSpPr>
        <p:spPr bwMode="auto">
          <a:xfrm flipV="1">
            <a:off x="1668463" y="5335559"/>
            <a:ext cx="4252912" cy="4754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Oval 56"/>
          <p:cNvSpPr>
            <a:spLocks noChangeArrowheads="1"/>
          </p:cNvSpPr>
          <p:nvPr/>
        </p:nvSpPr>
        <p:spPr bwMode="auto">
          <a:xfrm>
            <a:off x="4879976" y="4630624"/>
            <a:ext cx="104775" cy="104775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69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7419" y="380296"/>
            <a:ext cx="3890082" cy="490308"/>
          </a:xfrm>
        </p:spPr>
        <p:txBody>
          <a:bodyPr/>
          <a:lstStyle/>
          <a:p>
            <a:r>
              <a:rPr lang="en-US" dirty="0" smtClean="0"/>
              <a:t>Field of View Utility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>
                <a:solidFill>
                  <a:srgbClr val="063DE8"/>
                </a:solidFill>
              </a:rPr>
              <a:t>Optiks</a:t>
            </a:r>
            <a:r>
              <a:rPr lang="en-US" dirty="0" smtClean="0">
                <a:solidFill>
                  <a:srgbClr val="063DE8"/>
                </a:solidFill>
              </a:rPr>
              <a:t> </a:t>
            </a:r>
            <a:r>
              <a:rPr lang="en-US" dirty="0" smtClean="0"/>
              <a:t>shows information about each instrument’s field of view from instrument and frames kernels (IKs and FKs)</a:t>
            </a:r>
          </a:p>
          <a:p>
            <a:pPr lvl="1"/>
            <a:r>
              <a:rPr lang="en-US" dirty="0" smtClean="0"/>
              <a:t>Shape</a:t>
            </a:r>
          </a:p>
          <a:p>
            <a:pPr lvl="2"/>
            <a:r>
              <a:rPr lang="en-US" dirty="0" smtClean="0"/>
              <a:t>Rectangular</a:t>
            </a:r>
          </a:p>
          <a:p>
            <a:pPr lvl="2"/>
            <a:r>
              <a:rPr lang="en-US" dirty="0" smtClean="0"/>
              <a:t>Elliptical</a:t>
            </a:r>
          </a:p>
          <a:p>
            <a:pPr lvl="2"/>
            <a:r>
              <a:rPr lang="en-US" dirty="0" smtClean="0"/>
              <a:t>Circular</a:t>
            </a:r>
          </a:p>
          <a:p>
            <a:pPr lvl="2"/>
            <a:r>
              <a:rPr lang="en-US" dirty="0" smtClean="0"/>
              <a:t>Polygonal</a:t>
            </a:r>
            <a:endParaRPr lang="en-US" dirty="0" smtClean="0"/>
          </a:p>
          <a:p>
            <a:pPr lvl="1"/>
            <a:r>
              <a:rPr lang="en-US" dirty="0" err="1" smtClean="0"/>
              <a:t>Boresight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Download </a:t>
            </a:r>
            <a:r>
              <a:rPr lang="en-US" i="1" dirty="0" err="1" smtClean="0">
                <a:solidFill>
                  <a:srgbClr val="063DE8"/>
                </a:solidFill>
              </a:rPr>
              <a:t>Optiks</a:t>
            </a:r>
            <a:endParaRPr lang="en-US" i="1" dirty="0">
              <a:solidFill>
                <a:srgbClr val="063DE8"/>
              </a:solidFill>
            </a:endParaRPr>
          </a:p>
          <a:p>
            <a:pPr lvl="1"/>
            <a:r>
              <a:rPr lang="en-US" dirty="0" smtClean="0"/>
              <a:t>NAIF Website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13614"/>
          <a:stretch/>
        </p:blipFill>
        <p:spPr>
          <a:xfrm>
            <a:off x="3905369" y="3035463"/>
            <a:ext cx="5015385" cy="284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83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ebGeocalc_for_PDSMC">
  <a:themeElements>
    <a:clrScheme name="Custom 5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9822DF"/>
      </a:hlink>
      <a:folHlink>
        <a:srgbClr val="EAEC5E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2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27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WebGeocalc_for_PDSMC.thmx</Template>
  <TotalTime>11423</TotalTime>
  <Words>779</Words>
  <Application>Microsoft Macintosh PowerPoint</Application>
  <PresentationFormat>On-screen Show (4:3)</PresentationFormat>
  <Paragraphs>204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WebGeocalc_for_PDSMC</vt:lpstr>
      <vt:lpstr>Instrument Kernel IK</vt:lpstr>
      <vt:lpstr>What is an IK?</vt:lpstr>
      <vt:lpstr>Field of View - Visibility</vt:lpstr>
      <vt:lpstr>IK Structure</vt:lpstr>
      <vt:lpstr>Circular Field of View</vt:lpstr>
      <vt:lpstr>Elliptical Field of View</vt:lpstr>
      <vt:lpstr>Rectangular Field of View</vt:lpstr>
      <vt:lpstr>Polygonal Field of View</vt:lpstr>
      <vt:lpstr>Field of View Utility</vt:lpstr>
      <vt:lpstr>IK Examples – NAIF Website</vt:lpstr>
      <vt:lpstr>More IK Resources</vt:lpstr>
      <vt:lpstr>Backup</vt:lpstr>
      <vt:lpstr>Using an IK</vt:lpstr>
    </vt:vector>
  </TitlesOfParts>
  <Company>JPL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Instrument Kernel IK</dc:title>
  <dc:creator>Samantha Krening</dc:creator>
  <cp:lastModifiedBy>Samantha Krening</cp:lastModifiedBy>
  <cp:revision>40</cp:revision>
  <dcterms:created xsi:type="dcterms:W3CDTF">2012-04-02T21:36:02Z</dcterms:created>
  <dcterms:modified xsi:type="dcterms:W3CDTF">2012-04-17T14:04:17Z</dcterms:modified>
</cp:coreProperties>
</file>