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8" r:id="rId3"/>
    <p:sldId id="259" r:id="rId4"/>
    <p:sldId id="265" r:id="rId5"/>
    <p:sldId id="260" r:id="rId6"/>
    <p:sldId id="264" r:id="rId7"/>
    <p:sldId id="274" r:id="rId8"/>
    <p:sldId id="262" r:id="rId9"/>
    <p:sldId id="273" r:id="rId10"/>
    <p:sldId id="266" r:id="rId11"/>
    <p:sldId id="267" r:id="rId12"/>
    <p:sldId id="268" r:id="rId13"/>
    <p:sldId id="270" r:id="rId14"/>
    <p:sldId id="261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A748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13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image" Target="../media/image15.png"/><Relationship Id="rId2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F795CA-6900-3341-94C1-FFC55395D51A}" type="datetimeFigureOut">
              <a:rPr lang="en-US" smtClean="0"/>
              <a:t>4/12/12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EBDF5-CDFF-8B4E-A552-4678A0FF74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2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Sunrise picture from: http://</a:t>
            </a:r>
            <a:r>
              <a:rPr lang="en-US" dirty="0" err="1" smtClean="0"/>
              <a:t>apod.nasa.gov</a:t>
            </a:r>
            <a:r>
              <a:rPr lang="en-US" dirty="0" smtClean="0"/>
              <a:t>/</a:t>
            </a:r>
            <a:r>
              <a:rPr lang="en-US" dirty="0" err="1" smtClean="0"/>
              <a:t>apod</a:t>
            </a:r>
            <a:r>
              <a:rPr lang="en-US" dirty="0" smtClean="0"/>
              <a:t>/image/</a:t>
            </a:r>
            <a:r>
              <a:rPr lang="en-US" dirty="0" err="1" smtClean="0"/>
              <a:t>sunrise_apollo.gif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22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angle figure made by Sam Krening.</a:t>
            </a:r>
          </a:p>
          <a:p>
            <a:r>
              <a:rPr lang="en-US" dirty="0" smtClean="0"/>
              <a:t>MEX figure from: http://</a:t>
            </a:r>
            <a:r>
              <a:rPr lang="en-US" dirty="0" err="1" smtClean="0"/>
              <a:t>sci.esa.int</a:t>
            </a:r>
            <a:r>
              <a:rPr lang="en-US" dirty="0" smtClean="0"/>
              <a:t>/science-e-media/</a:t>
            </a:r>
            <a:r>
              <a:rPr lang="en-US" dirty="0" err="1" smtClean="0"/>
              <a:t>img</a:t>
            </a:r>
            <a:r>
              <a:rPr lang="en-US" dirty="0" smtClean="0"/>
              <a:t>/e0/i_screenimage_13280.jpg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4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from PDS</a:t>
            </a:r>
            <a:r>
              <a:rPr lang="en-US" baseline="0" dirty="0" smtClean="0"/>
              <a:t> Image Node.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10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made my Sam Krening in </a:t>
            </a:r>
            <a:r>
              <a:rPr lang="en-US" dirty="0" err="1" smtClean="0"/>
              <a:t>Matlab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 provided by Chuck Acton. Source?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405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Sub-observer</a:t>
            </a:r>
            <a:r>
              <a:rPr lang="en-US" baseline="0" dirty="0" smtClean="0"/>
              <a:t> point figure made by Sam Krening.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6103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Geodetic picture from: http://</a:t>
            </a:r>
            <a:r>
              <a:rPr lang="en-US" dirty="0" err="1" smtClean="0"/>
              <a:t>publib.boulder.ibm.com</a:t>
            </a:r>
            <a:r>
              <a:rPr lang="en-US" dirty="0" smtClean="0"/>
              <a:t>/</a:t>
            </a:r>
            <a:r>
              <a:rPr lang="en-US" dirty="0" err="1" smtClean="0"/>
              <a:t>infocenter</a:t>
            </a:r>
            <a:r>
              <a:rPr lang="en-US" dirty="0" smtClean="0"/>
              <a:t>/</a:t>
            </a:r>
            <a:r>
              <a:rPr lang="en-US" dirty="0" err="1" smtClean="0"/>
              <a:t>idshelp</a:t>
            </a:r>
            <a:r>
              <a:rPr lang="en-US" dirty="0" smtClean="0"/>
              <a:t>/v115/topic/</a:t>
            </a:r>
            <a:r>
              <a:rPr lang="en-US" dirty="0" err="1" smtClean="0"/>
              <a:t>com.ibm.geod.doc</a:t>
            </a:r>
            <a:r>
              <a:rPr lang="en-US" dirty="0" smtClean="0"/>
              <a:t>/geod000.gif</a:t>
            </a:r>
          </a:p>
          <a:p>
            <a:r>
              <a:rPr lang="en-US" dirty="0" smtClean="0"/>
              <a:t>Cylindrical</a:t>
            </a:r>
            <a:r>
              <a:rPr lang="en-US" baseline="0" dirty="0" smtClean="0"/>
              <a:t> picture from: </a:t>
            </a:r>
            <a:r>
              <a:rPr lang="en-US" dirty="0" smtClean="0"/>
              <a:t>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/commons/thumb/b/b7/</a:t>
            </a:r>
            <a:r>
              <a:rPr lang="en-US" dirty="0" err="1" smtClean="0"/>
              <a:t>Cylindrical_Coordinates.svg</a:t>
            </a:r>
            <a:r>
              <a:rPr lang="en-US" dirty="0" smtClean="0"/>
              <a:t>/360px-Cylindrical_Coordinates.svg.png</a:t>
            </a:r>
          </a:p>
          <a:p>
            <a:r>
              <a:rPr lang="en-US" dirty="0" smtClean="0"/>
              <a:t>Rectangular picture made by Sam Krening.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86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Orbital Element picture from: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/commons/thumb/e/</a:t>
            </a:r>
            <a:r>
              <a:rPr lang="en-US" dirty="0" err="1" smtClean="0"/>
              <a:t>eb</a:t>
            </a:r>
            <a:r>
              <a:rPr lang="en-US" dirty="0" smtClean="0"/>
              <a:t>/Orbit1.svg/400px-Orbit1.svg.png</a:t>
            </a:r>
          </a:p>
          <a:p>
            <a:r>
              <a:rPr lang="en-US" dirty="0" smtClean="0"/>
              <a:t>Rectangular picture made by Sam Krening.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383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Euler angle sequence from http://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/commons/6/61/</a:t>
            </a:r>
            <a:r>
              <a:rPr lang="en-US" dirty="0" err="1" smtClean="0"/>
              <a:t>Euler_angles_one_after_the_other.png</a:t>
            </a:r>
            <a:endParaRPr lang="en-US" dirty="0" smtClean="0"/>
          </a:p>
          <a:p>
            <a:r>
              <a:rPr lang="en-US" dirty="0" smtClean="0"/>
              <a:t>Principal axis picture from Analytical Mechanics of Space Systems,</a:t>
            </a:r>
            <a:r>
              <a:rPr lang="en-US" baseline="0" dirty="0" smtClean="0"/>
              <a:t> H. </a:t>
            </a:r>
            <a:r>
              <a:rPr lang="en-US" baseline="0" dirty="0" err="1" smtClean="0"/>
              <a:t>Schaub</a:t>
            </a:r>
            <a:r>
              <a:rPr lang="en-US" baseline="0" dirty="0" smtClean="0"/>
              <a:t> and J. </a:t>
            </a:r>
            <a:r>
              <a:rPr lang="en-US" baseline="0" dirty="0" err="1" smtClean="0"/>
              <a:t>Junkins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0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Beta angle figures made by Sam Krening.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AEBDF5-CDFF-8B4E-A552-4678A0FF74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05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0186" y="2129656"/>
            <a:ext cx="5783629" cy="4903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84" y="3886940"/>
            <a:ext cx="6401434" cy="1752530"/>
          </a:xfrm>
        </p:spPr>
        <p:txBody>
          <a:bodyPr/>
          <a:lstStyle>
            <a:lvl1pPr marL="0" indent="0" algn="ctr">
              <a:buNone/>
              <a:defRPr/>
            </a:lvl1pPr>
            <a:lvl2pPr marL="456468" indent="0" algn="ctr">
              <a:buNone/>
              <a:defRPr/>
            </a:lvl2pPr>
            <a:lvl3pPr marL="912937" indent="0" algn="ctr">
              <a:buNone/>
              <a:defRPr/>
            </a:lvl3pPr>
            <a:lvl4pPr marL="1369405" indent="0" algn="ctr">
              <a:buNone/>
              <a:defRPr/>
            </a:lvl4pPr>
            <a:lvl5pPr marL="1825874" indent="0" algn="ctr">
              <a:buNone/>
              <a:defRPr/>
            </a:lvl5pPr>
            <a:lvl6pPr marL="2282342" indent="0" algn="ctr">
              <a:buNone/>
              <a:defRPr/>
            </a:lvl6pPr>
            <a:lvl7pPr marL="2738811" indent="0" algn="ctr">
              <a:buNone/>
              <a:defRPr/>
            </a:lvl7pPr>
            <a:lvl8pPr marL="3195279" indent="0" algn="ctr">
              <a:buNone/>
              <a:defRPr/>
            </a:lvl8pPr>
            <a:lvl9pPr marL="365174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85681" y="382279"/>
            <a:ext cx="567129" cy="570680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190" y="380296"/>
            <a:ext cx="5669026" cy="571077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9532151" cy="60008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96" y="2906094"/>
            <a:ext cx="7771132" cy="1500584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468" indent="0">
              <a:buNone/>
              <a:defRPr sz="1800"/>
            </a:lvl2pPr>
            <a:lvl3pPr marL="912937" indent="0">
              <a:buNone/>
              <a:defRPr sz="1600"/>
            </a:lvl3pPr>
            <a:lvl4pPr marL="1369405" indent="0">
              <a:buNone/>
              <a:defRPr sz="1400"/>
            </a:lvl4pPr>
            <a:lvl5pPr marL="1825874" indent="0">
              <a:buNone/>
              <a:defRPr sz="1400"/>
            </a:lvl5pPr>
            <a:lvl6pPr marL="2282342" indent="0">
              <a:buNone/>
              <a:defRPr sz="1400"/>
            </a:lvl6pPr>
            <a:lvl7pPr marL="2738811" indent="0">
              <a:buNone/>
              <a:defRPr sz="1400"/>
            </a:lvl7pPr>
            <a:lvl8pPr marL="3195279" indent="0">
              <a:buNone/>
              <a:defRPr sz="1400"/>
            </a:lvl8pPr>
            <a:lvl9pPr marL="36517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190" y="1983876"/>
            <a:ext cx="3804716" cy="4107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094" y="1983876"/>
            <a:ext cx="3804716" cy="41071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0185" y="274131"/>
            <a:ext cx="5783629" cy="4903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6566" y="1535444"/>
            <a:ext cx="4040926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6566" y="2175609"/>
            <a:ext cx="4040926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924" y="1535444"/>
            <a:ext cx="4042510" cy="64016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68" indent="0">
              <a:buNone/>
              <a:defRPr sz="2000" b="1"/>
            </a:lvl2pPr>
            <a:lvl3pPr marL="912937" indent="0">
              <a:buNone/>
              <a:defRPr sz="1800" b="1"/>
            </a:lvl3pPr>
            <a:lvl4pPr marL="1369405" indent="0">
              <a:buNone/>
              <a:defRPr sz="1600" b="1"/>
            </a:lvl4pPr>
            <a:lvl5pPr marL="1825874" indent="0">
              <a:buNone/>
              <a:defRPr sz="1600" b="1"/>
            </a:lvl5pPr>
            <a:lvl6pPr marL="2282342" indent="0">
              <a:buNone/>
              <a:defRPr sz="1600" b="1"/>
            </a:lvl6pPr>
            <a:lvl7pPr marL="2738811" indent="0">
              <a:buNone/>
              <a:defRPr sz="1600" b="1"/>
            </a:lvl7pPr>
            <a:lvl8pPr marL="3195279" indent="0">
              <a:buNone/>
              <a:defRPr sz="1600" b="1"/>
            </a:lvl8pPr>
            <a:lvl9pPr marL="365174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924" y="2175609"/>
            <a:ext cx="4042510" cy="3950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566" y="1109970"/>
            <a:ext cx="3662781" cy="3256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849" y="272546"/>
            <a:ext cx="5112586" cy="58533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566" y="1435617"/>
            <a:ext cx="3008896" cy="4690314"/>
          </a:xfrm>
        </p:spPr>
        <p:txBody>
          <a:bodyPr/>
          <a:lstStyle>
            <a:lvl1pPr marL="0" indent="0">
              <a:buNone/>
              <a:defRPr sz="1400"/>
            </a:lvl1pPr>
            <a:lvl2pPr marL="456468" indent="0">
              <a:buNone/>
              <a:defRPr sz="1200"/>
            </a:lvl2pPr>
            <a:lvl3pPr marL="912937" indent="0">
              <a:buNone/>
              <a:defRPr sz="1000"/>
            </a:lvl3pPr>
            <a:lvl4pPr marL="1369405" indent="0">
              <a:buNone/>
              <a:defRPr sz="900"/>
            </a:lvl4pPr>
            <a:lvl5pPr marL="1825874" indent="0">
              <a:buNone/>
              <a:defRPr sz="900"/>
            </a:lvl5pPr>
            <a:lvl6pPr marL="2282342" indent="0">
              <a:buNone/>
              <a:defRPr sz="900"/>
            </a:lvl6pPr>
            <a:lvl7pPr marL="2738811" indent="0">
              <a:buNone/>
              <a:defRPr sz="900"/>
            </a:lvl7pPr>
            <a:lvl8pPr marL="3195279" indent="0">
              <a:buNone/>
              <a:defRPr sz="900"/>
            </a:lvl8pPr>
            <a:lvl9pPr marL="36517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973" y="5041277"/>
            <a:ext cx="3662781" cy="3256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973" y="613228"/>
            <a:ext cx="5485132" cy="4115116"/>
          </a:xfrm>
        </p:spPr>
        <p:txBody>
          <a:bodyPr/>
          <a:lstStyle>
            <a:lvl1pPr marL="0" indent="0">
              <a:buNone/>
              <a:defRPr sz="3200"/>
            </a:lvl1pPr>
            <a:lvl2pPr marL="456468" indent="0">
              <a:buNone/>
              <a:defRPr sz="2800"/>
            </a:lvl2pPr>
            <a:lvl3pPr marL="912937" indent="0">
              <a:buNone/>
              <a:defRPr sz="2400"/>
            </a:lvl3pPr>
            <a:lvl4pPr marL="1369405" indent="0">
              <a:buNone/>
              <a:defRPr sz="2000"/>
            </a:lvl4pPr>
            <a:lvl5pPr marL="1825874" indent="0">
              <a:buNone/>
              <a:defRPr sz="2000"/>
            </a:lvl5pPr>
            <a:lvl6pPr marL="2282342" indent="0">
              <a:buNone/>
              <a:defRPr sz="2000"/>
            </a:lvl6pPr>
            <a:lvl7pPr marL="2738811" indent="0">
              <a:buNone/>
              <a:defRPr sz="2000"/>
            </a:lvl7pPr>
            <a:lvl8pPr marL="3195279" indent="0">
              <a:buNone/>
              <a:defRPr sz="2000"/>
            </a:lvl8pPr>
            <a:lvl9pPr marL="3651748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973" y="5366924"/>
            <a:ext cx="5485132" cy="804959"/>
          </a:xfrm>
        </p:spPr>
        <p:txBody>
          <a:bodyPr/>
          <a:lstStyle>
            <a:lvl1pPr marL="0" indent="0">
              <a:buNone/>
              <a:defRPr sz="1400"/>
            </a:lvl1pPr>
            <a:lvl2pPr marL="456468" indent="0">
              <a:buNone/>
              <a:defRPr sz="1200"/>
            </a:lvl2pPr>
            <a:lvl3pPr marL="912937" indent="0">
              <a:buNone/>
              <a:defRPr sz="1000"/>
            </a:lvl3pPr>
            <a:lvl4pPr marL="1369405" indent="0">
              <a:buNone/>
              <a:defRPr sz="900"/>
            </a:lvl4pPr>
            <a:lvl5pPr marL="1825874" indent="0">
              <a:buNone/>
              <a:defRPr sz="900"/>
            </a:lvl5pPr>
            <a:lvl6pPr marL="2282342" indent="0">
              <a:buNone/>
              <a:defRPr sz="900"/>
            </a:lvl6pPr>
            <a:lvl7pPr marL="2738811" indent="0">
              <a:buNone/>
              <a:defRPr sz="900"/>
            </a:lvl7pPr>
            <a:lvl8pPr marL="3195279" indent="0">
              <a:buNone/>
              <a:defRPr sz="900"/>
            </a:lvl8pPr>
            <a:lvl9pPr marL="36517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50641" y="380296"/>
            <a:ext cx="5783629" cy="4903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63398" tIns="25359" rIns="63398" bIns="25359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2054546" y="919048"/>
            <a:ext cx="6575817" cy="0"/>
          </a:xfrm>
          <a:prstGeom prst="line">
            <a:avLst/>
          </a:prstGeom>
          <a:noFill/>
          <a:ln w="19050" cap="flat" cmpd="sng" algn="ctr">
            <a:solidFill>
              <a:srgbClr val="063DE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294" tIns="45647" rIns="91294" bIns="45647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073571" y="969754"/>
            <a:ext cx="3922230" cy="24870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63398" tIns="25359" rIns="63398" bIns="25359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 dirty="0">
                <a:latin typeface="Arial" pitchFamily="27" charset="0"/>
              </a:rPr>
              <a:t>Navigation and Ancillary Information Facility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1190" y="1983876"/>
            <a:ext cx="7761620" cy="410719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-12682" y="6518903"/>
            <a:ext cx="209259" cy="3390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94" tIns="45647" rIns="91294" bIns="45647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17146"/>
            <a:ext cx="2891584" cy="2408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41642" y="6617146"/>
            <a:ext cx="1902358" cy="24085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+mn-lt"/>
              </a:defRPr>
            </a:lvl1pPr>
          </a:lstStyle>
          <a:p>
            <a:fld id="{5A581BE5-6EEB-C748-8426-959CEE7F74B5}" type="slidenum">
              <a:rPr lang="en-US" smtClean="0"/>
              <a:t>‹#›</a:t>
            </a:fld>
            <a:endParaRPr lang="en-US"/>
          </a:p>
        </p:txBody>
      </p:sp>
      <p:grpSp>
        <p:nvGrpSpPr>
          <p:cNvPr id="10249" name="Group 9"/>
          <p:cNvGrpSpPr>
            <a:grpSpLocks/>
          </p:cNvGrpSpPr>
          <p:nvPr/>
        </p:nvGrpSpPr>
        <p:grpSpPr bwMode="auto">
          <a:xfrm>
            <a:off x="177553" y="182226"/>
            <a:ext cx="1821508" cy="895279"/>
            <a:chOff x="112" y="115"/>
            <a:chExt cx="1149" cy="565"/>
          </a:xfrm>
        </p:grpSpPr>
        <p:sp>
          <p:nvSpPr>
            <p:cNvPr id="10250" name="Arc 10"/>
            <p:cNvSpPr>
              <a:spLocks/>
            </p:cNvSpPr>
            <p:nvPr/>
          </p:nvSpPr>
          <p:spPr bwMode="auto">
            <a:xfrm flipH="1">
              <a:off x="635" y="206"/>
              <a:ext cx="79" cy="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9369 w 43200"/>
                <a:gd name="T1" fmla="*/ 39403 h 39403"/>
                <a:gd name="T2" fmla="*/ 34560 w 43200"/>
                <a:gd name="T3" fmla="*/ 38880 h 39403"/>
                <a:gd name="T4" fmla="*/ 21600 w 43200"/>
                <a:gd name="T5" fmla="*/ 21600 h 39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39403" fill="none" extrusionOk="0">
                  <a:moveTo>
                    <a:pt x="9368" y="39403"/>
                  </a:moveTo>
                  <a:cubicBezTo>
                    <a:pt x="3504" y="35374"/>
                    <a:pt x="0" y="287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8398"/>
                    <a:pt x="39999" y="34800"/>
                    <a:pt x="34560" y="38879"/>
                  </a:cubicBezTo>
                </a:path>
                <a:path w="43200" h="39403" stroke="0" extrusionOk="0">
                  <a:moveTo>
                    <a:pt x="9368" y="39403"/>
                  </a:moveTo>
                  <a:cubicBezTo>
                    <a:pt x="3504" y="35374"/>
                    <a:pt x="0" y="28715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199" y="28398"/>
                    <a:pt x="39999" y="34800"/>
                    <a:pt x="34560" y="3887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112" y="292"/>
              <a:ext cx="1149" cy="388"/>
            </a:xfrm>
            <a:prstGeom prst="ellips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2" name="Line 12"/>
            <p:cNvSpPr>
              <a:spLocks noChangeShapeType="1"/>
            </p:cNvSpPr>
            <p:nvPr/>
          </p:nvSpPr>
          <p:spPr bwMode="auto">
            <a:xfrm>
              <a:off x="575" y="353"/>
              <a:ext cx="19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3" name="Line 13"/>
            <p:cNvSpPr>
              <a:spLocks noChangeShapeType="1"/>
            </p:cNvSpPr>
            <p:nvPr/>
          </p:nvSpPr>
          <p:spPr bwMode="auto">
            <a:xfrm rot="-5400000">
              <a:off x="644" y="352"/>
              <a:ext cx="5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4" name="Oval 14"/>
            <p:cNvSpPr>
              <a:spLocks noChangeArrowheads="1"/>
            </p:cNvSpPr>
            <p:nvPr/>
          </p:nvSpPr>
          <p:spPr bwMode="auto">
            <a:xfrm>
              <a:off x="331" y="403"/>
              <a:ext cx="462" cy="156"/>
            </a:xfrm>
            <a:prstGeom prst="ellipse">
              <a:avLst/>
            </a:prstGeom>
            <a:noFill/>
            <a:ln w="12700">
              <a:solidFill>
                <a:srgbClr val="0000CC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5" name="Arc 15"/>
            <p:cNvSpPr>
              <a:spLocks/>
            </p:cNvSpPr>
            <p:nvPr/>
          </p:nvSpPr>
          <p:spPr bwMode="auto">
            <a:xfrm flipV="1">
              <a:off x="552" y="334"/>
              <a:ext cx="696" cy="22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9731"/>
                <a:gd name="T2" fmla="*/ 20011 w 21600"/>
                <a:gd name="T3" fmla="*/ 29731 h 29731"/>
                <a:gd name="T4" fmla="*/ 0 w 21600"/>
                <a:gd name="T5" fmla="*/ 21600 h 29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9731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87"/>
                    <a:pt x="21060" y="27148"/>
                    <a:pt x="20011" y="29731"/>
                  </a:cubicBezTo>
                </a:path>
                <a:path w="21600" h="29731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4387"/>
                    <a:pt x="21060" y="27148"/>
                    <a:pt x="20011" y="29731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6" name="Oval 16"/>
            <p:cNvSpPr>
              <a:spLocks noChangeArrowheads="1"/>
            </p:cNvSpPr>
            <p:nvPr/>
          </p:nvSpPr>
          <p:spPr bwMode="auto">
            <a:xfrm>
              <a:off x="563" y="536"/>
              <a:ext cx="47" cy="47"/>
            </a:xfrm>
            <a:prstGeom prst="ellipse">
              <a:avLst/>
            </a:prstGeom>
            <a:solidFill>
              <a:srgbClr val="E30101"/>
            </a:solidFill>
            <a:ln w="9525">
              <a:solidFill>
                <a:srgbClr val="E301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7" name="Oval 17"/>
            <p:cNvSpPr>
              <a:spLocks noChangeArrowheads="1"/>
            </p:cNvSpPr>
            <p:nvPr/>
          </p:nvSpPr>
          <p:spPr bwMode="auto">
            <a:xfrm>
              <a:off x="1146" y="358"/>
              <a:ext cx="47" cy="47"/>
            </a:xfrm>
            <a:prstGeom prst="ellipse">
              <a:avLst/>
            </a:prstGeom>
            <a:solidFill>
              <a:srgbClr val="E30101"/>
            </a:solidFill>
            <a:ln w="9525">
              <a:solidFill>
                <a:srgbClr val="E3010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8" name="Line 18"/>
            <p:cNvSpPr>
              <a:spLocks noChangeShapeType="1"/>
            </p:cNvSpPr>
            <p:nvPr/>
          </p:nvSpPr>
          <p:spPr bwMode="auto">
            <a:xfrm flipV="1">
              <a:off x="675" y="152"/>
              <a:ext cx="0" cy="4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560" y="234"/>
              <a:ext cx="233" cy="251"/>
            </a:xfrm>
            <a:custGeom>
              <a:avLst/>
              <a:gdLst/>
              <a:ahLst/>
              <a:cxnLst>
                <a:cxn ang="0">
                  <a:pos x="134" y="0"/>
                </a:cxn>
                <a:cxn ang="0">
                  <a:pos x="95" y="0"/>
                </a:cxn>
                <a:cxn ang="0">
                  <a:pos x="0" y="246"/>
                </a:cxn>
                <a:cxn ang="0">
                  <a:pos x="114" y="35"/>
                </a:cxn>
                <a:cxn ang="0">
                  <a:pos x="233" y="251"/>
                </a:cxn>
                <a:cxn ang="0">
                  <a:pos x="134" y="0"/>
                </a:cxn>
              </a:cxnLst>
              <a:rect l="0" t="0" r="r" b="b"/>
              <a:pathLst>
                <a:path w="233" h="251">
                  <a:moveTo>
                    <a:pt x="134" y="0"/>
                  </a:moveTo>
                  <a:lnTo>
                    <a:pt x="95" y="0"/>
                  </a:lnTo>
                  <a:lnTo>
                    <a:pt x="0" y="246"/>
                  </a:lnTo>
                  <a:lnTo>
                    <a:pt x="114" y="35"/>
                  </a:lnTo>
                  <a:lnTo>
                    <a:pt x="233" y="251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E30101"/>
            </a:solidFill>
            <a:ln w="952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0" name="Line 20"/>
            <p:cNvSpPr>
              <a:spLocks noChangeShapeType="1"/>
            </p:cNvSpPr>
            <p:nvPr/>
          </p:nvSpPr>
          <p:spPr bwMode="auto">
            <a:xfrm flipV="1">
              <a:off x="675" y="192"/>
              <a:ext cx="0" cy="7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247" y="115"/>
              <a:ext cx="374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rgbClr val="E30101"/>
                  </a:solidFill>
                  <a:latin typeface="Arial" pitchFamily="27" charset="0"/>
                </a:rPr>
                <a:t>N</a:t>
              </a:r>
              <a:endParaRPr lang="en-US" sz="4400" dirty="0">
                <a:latin typeface="Arial" pitchFamily="27" charset="0"/>
              </a:endParaRPr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739" y="115"/>
              <a:ext cx="433" cy="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4400" dirty="0">
                  <a:solidFill>
                    <a:srgbClr val="E30101"/>
                  </a:solidFill>
                  <a:latin typeface="Arial" pitchFamily="27" charset="0"/>
                </a:rPr>
                <a:t>IF</a:t>
              </a:r>
              <a:endParaRPr lang="en-US" sz="4400" dirty="0">
                <a:latin typeface="Arial" pitchFamily="27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615096" y="1375403"/>
            <a:ext cx="184410" cy="337928"/>
          </a:xfrm>
          <a:prstGeom prst="rect">
            <a:avLst/>
          </a:prstGeom>
          <a:noFill/>
        </p:spPr>
        <p:txBody>
          <a:bodyPr wrap="none" lIns="91294" tIns="45647" rIns="91294" bIns="45647" rtlCol="0">
            <a:spAutoFit/>
          </a:bodyPr>
          <a:lstStyle/>
          <a:p>
            <a:endParaRPr lang="en-US" sz="16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2pPr>
      <a:lvl3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3pPr>
      <a:lvl4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4pPr>
      <a:lvl5pPr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5pPr>
      <a:lvl6pPr marL="456468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6pPr>
      <a:lvl7pPr marL="912937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7pPr>
      <a:lvl8pPr marL="1369405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8pPr>
      <a:lvl9pPr marL="1825874" algn="ctr" rtl="0" eaLnBrk="1" fontAlgn="base" hangingPunct="1">
        <a:lnSpc>
          <a:spcPct val="87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pitchFamily="27" charset="0"/>
        </a:defRPr>
      </a:lvl9pPr>
    </p:titleStyle>
    <p:bodyStyle>
      <a:lvl1pPr marL="285293" indent="-285293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684703" indent="-22823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chemeClr val="tx1"/>
          </a:solidFill>
          <a:latin typeface="+mn-lt"/>
          <a:ea typeface="ＭＳ Ｐゴシック" pitchFamily="27" charset="-128"/>
        </a:defRPr>
      </a:lvl2pPr>
      <a:lvl3pPr marL="1141171" indent="-228234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»"/>
        <a:defRPr b="1">
          <a:solidFill>
            <a:schemeClr val="tx1"/>
          </a:solidFill>
          <a:latin typeface="+mn-lt"/>
          <a:ea typeface="ＭＳ Ｐゴシック" pitchFamily="27" charset="-128"/>
        </a:defRPr>
      </a:lvl3pPr>
      <a:lvl4pPr marL="1540581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4pPr>
      <a:lvl5pPr marL="1997050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5pPr>
      <a:lvl6pPr marL="2453518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6pPr>
      <a:lvl7pPr marL="2909987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7pPr>
      <a:lvl8pPr marL="3366455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8pPr>
      <a:lvl9pPr marL="3822924" indent="-171176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 b="1">
          <a:solidFill>
            <a:schemeClr val="tx1"/>
          </a:solidFill>
          <a:latin typeface="+mn-lt"/>
          <a:ea typeface="ＭＳ Ｐゴシック" pitchFamily="27" charset="-128"/>
        </a:defRPr>
      </a:lvl9pPr>
    </p:bodyStyle>
    <p:otherStyle>
      <a:defPPr>
        <a:defRPr lang="en-US"/>
      </a:defPPr>
      <a:lvl1pPr marL="0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8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37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05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874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42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11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279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748" algn="l" defTabSz="4564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3.bin"/><Relationship Id="rId20" Type="http://schemas.openxmlformats.org/officeDocument/2006/relationships/image" Target="../media/image20.png"/><Relationship Id="rId21" Type="http://schemas.openxmlformats.org/officeDocument/2006/relationships/oleObject" Target="../embeddings/oleObject7.bin"/><Relationship Id="rId22" Type="http://schemas.openxmlformats.org/officeDocument/2006/relationships/package" Target="../embeddings/Microsoft_Word_Document7.docx"/><Relationship Id="rId23" Type="http://schemas.openxmlformats.org/officeDocument/2006/relationships/image" Target="../media/image21.png"/><Relationship Id="rId24" Type="http://schemas.openxmlformats.org/officeDocument/2006/relationships/oleObject" Target="../embeddings/oleObject8.bin"/><Relationship Id="rId25" Type="http://schemas.openxmlformats.org/officeDocument/2006/relationships/package" Target="../embeddings/Microsoft_Word_Document8.docx"/><Relationship Id="rId26" Type="http://schemas.openxmlformats.org/officeDocument/2006/relationships/image" Target="../media/image22.png"/><Relationship Id="rId27" Type="http://schemas.openxmlformats.org/officeDocument/2006/relationships/oleObject" Target="../embeddings/oleObject9.bin"/><Relationship Id="rId28" Type="http://schemas.openxmlformats.org/officeDocument/2006/relationships/package" Target="../embeddings/Microsoft_Word_Document9.docx"/><Relationship Id="rId29" Type="http://schemas.openxmlformats.org/officeDocument/2006/relationships/image" Target="../media/image23.png"/><Relationship Id="rId10" Type="http://schemas.openxmlformats.org/officeDocument/2006/relationships/package" Target="../embeddings/Microsoft_Word_Document3.docx"/><Relationship Id="rId11" Type="http://schemas.openxmlformats.org/officeDocument/2006/relationships/image" Target="../media/image17.png"/><Relationship Id="rId12" Type="http://schemas.openxmlformats.org/officeDocument/2006/relationships/oleObject" Target="../embeddings/oleObject4.bin"/><Relationship Id="rId13" Type="http://schemas.openxmlformats.org/officeDocument/2006/relationships/package" Target="../embeddings/Microsoft_Word_Document4.docx"/><Relationship Id="rId14" Type="http://schemas.openxmlformats.org/officeDocument/2006/relationships/image" Target="../media/image18.png"/><Relationship Id="rId15" Type="http://schemas.openxmlformats.org/officeDocument/2006/relationships/oleObject" Target="../embeddings/oleObject5.bin"/><Relationship Id="rId16" Type="http://schemas.openxmlformats.org/officeDocument/2006/relationships/package" Target="../embeddings/Microsoft_Word_Document5.docx"/><Relationship Id="rId17" Type="http://schemas.openxmlformats.org/officeDocument/2006/relationships/image" Target="../media/image19.png"/><Relationship Id="rId18" Type="http://schemas.openxmlformats.org/officeDocument/2006/relationships/oleObject" Target="../embeddings/oleObject6.bin"/><Relationship Id="rId19" Type="http://schemas.openxmlformats.org/officeDocument/2006/relationships/package" Target="../embeddings/Microsoft_Word_Document6.docx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5.png"/><Relationship Id="rId6" Type="http://schemas.openxmlformats.org/officeDocument/2006/relationships/oleObject" Target="../embeddings/oleObject2.bin"/><Relationship Id="rId7" Type="http://schemas.openxmlformats.org/officeDocument/2006/relationships/package" Target="../embeddings/Microsoft_Word_Document2.docx"/><Relationship Id="rId8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6894706" y="382069"/>
            <a:ext cx="2026745" cy="13374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0"/>
            <a:ext cx="2026745" cy="133748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470" y="0"/>
            <a:ext cx="7143751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8366" y="2402253"/>
            <a:ext cx="4207276" cy="545195"/>
          </a:xfrm>
        </p:spPr>
        <p:txBody>
          <a:bodyPr/>
          <a:lstStyle/>
          <a:p>
            <a:r>
              <a:rPr lang="en-US" sz="3600" dirty="0" smtClean="0">
                <a:gradFill flip="none" rotWithShape="1">
                  <a:gsLst>
                    <a:gs pos="54000">
                      <a:schemeClr val="tx2"/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rPr>
              <a:t>Derived Quantities</a:t>
            </a:r>
            <a:endParaRPr lang="en-US" sz="3600" dirty="0">
              <a:gradFill flip="none" rotWithShape="1">
                <a:gsLst>
                  <a:gs pos="54000">
                    <a:schemeClr val="tx2"/>
                  </a:gs>
                  <a:gs pos="100000">
                    <a:srgbClr val="FFFFFF"/>
                  </a:gs>
                </a:gsLst>
                <a:lin ang="0" scaled="1"/>
                <a:tileRect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84" y="4780982"/>
            <a:ext cx="6401434" cy="858487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April 2012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Picture 7" descr="Screen shot 2012-04-10 at 5.28.18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2" t="6556" r="2665" b="7707"/>
          <a:stretch/>
        </p:blipFill>
        <p:spPr>
          <a:xfrm>
            <a:off x="9855" y="15940"/>
            <a:ext cx="847395" cy="45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834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3654" y="380296"/>
            <a:ext cx="4277608" cy="490308"/>
          </a:xfrm>
        </p:spPr>
        <p:txBody>
          <a:bodyPr/>
          <a:lstStyle/>
          <a:p>
            <a:r>
              <a:rPr lang="en-US" dirty="0" smtClean="0"/>
              <a:t>Attitude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Convert an attitude (orientation) between descriptions:</a:t>
            </a:r>
          </a:p>
          <a:p>
            <a:pPr lvl="1"/>
            <a:r>
              <a:rPr lang="en-US" dirty="0" smtClean="0"/>
              <a:t>Rotation matrix (Direction Cosine Matrix DCM)</a:t>
            </a:r>
          </a:p>
          <a:p>
            <a:pPr lvl="1"/>
            <a:r>
              <a:rPr lang="en-US" dirty="0" smtClean="0"/>
              <a:t>Euler angles</a:t>
            </a:r>
          </a:p>
          <a:p>
            <a:pPr lvl="1"/>
            <a:r>
              <a:rPr lang="en-US" dirty="0" smtClean="0"/>
              <a:t>Principal rotation</a:t>
            </a:r>
          </a:p>
          <a:p>
            <a:pPr lvl="1"/>
            <a:r>
              <a:rPr lang="en-US" dirty="0" smtClean="0"/>
              <a:t>Quaternions (Euler Parameters)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190" y="4647864"/>
            <a:ext cx="4751294" cy="1443206"/>
          </a:xfrm>
          <a:prstGeom prst="rect">
            <a:avLst/>
          </a:prstGeom>
        </p:spPr>
      </p:pic>
      <p:pic>
        <p:nvPicPr>
          <p:cNvPr id="7" name="Picture 6" descr="Screen shot 2012-04-10 at 9.45.48 A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3" t="9524" r="4612" b="1191"/>
          <a:stretch/>
        </p:blipFill>
        <p:spPr>
          <a:xfrm>
            <a:off x="6390475" y="4505923"/>
            <a:ext cx="1950276" cy="17257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77529" y="6092228"/>
            <a:ext cx="1801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00" i="1" dirty="0" smtClean="0"/>
              <a:t>Analytical Mechanics of Space Systems</a:t>
            </a:r>
          </a:p>
          <a:p>
            <a:r>
              <a:rPr lang="en-US" sz="700" dirty="0" smtClean="0"/>
              <a:t>H. </a:t>
            </a:r>
            <a:r>
              <a:rPr lang="en-US" sz="700" dirty="0" err="1" smtClean="0"/>
              <a:t>Schuab</a:t>
            </a:r>
            <a:r>
              <a:rPr lang="en-US" sz="700" dirty="0" smtClean="0"/>
              <a:t> and J. </a:t>
            </a:r>
            <a:r>
              <a:rPr lang="en-US" sz="700" dirty="0" err="1" smtClean="0"/>
              <a:t>Junkins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50332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945214"/>
              </p:ext>
            </p:extLst>
          </p:nvPr>
        </p:nvGraphicFramePr>
        <p:xfrm>
          <a:off x="4921623" y="1288948"/>
          <a:ext cx="54864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Document" r:id="rId4" imgW="5486400" imgH="4953000" progId="Word.Document.12">
                  <p:embed/>
                </p:oleObj>
              </mc:Choice>
              <mc:Fallback>
                <p:oleObj name="Document" r:id="rId4" imgW="5486400" imgH="4953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921623" y="1288948"/>
                        <a:ext cx="548640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514538"/>
              </p:ext>
            </p:extLst>
          </p:nvPr>
        </p:nvGraphicFramePr>
        <p:xfrm>
          <a:off x="932328" y="5443616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Document" r:id="rId7" imgW="5486400" imgH="457200" progId="Word.Document.12">
                  <p:embed/>
                </p:oleObj>
              </mc:Choice>
              <mc:Fallback>
                <p:oleObj name="Document" r:id="rId7" imgW="5486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32328" y="5443616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9555608"/>
              </p:ext>
            </p:extLst>
          </p:nvPr>
        </p:nvGraphicFramePr>
        <p:xfrm>
          <a:off x="1485152" y="6219537"/>
          <a:ext cx="5486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Document" r:id="rId10" imgW="5486400" imgH="381000" progId="Word.Document.12">
                  <p:embed/>
                </p:oleObj>
              </mc:Choice>
              <mc:Fallback>
                <p:oleObj name="Document" r:id="rId10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485152" y="6219537"/>
                        <a:ext cx="5486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4375" y="380296"/>
            <a:ext cx="4256168" cy="490308"/>
          </a:xfrm>
        </p:spPr>
        <p:txBody>
          <a:bodyPr/>
          <a:lstStyle/>
          <a:p>
            <a:r>
              <a:rPr lang="en-US" dirty="0" smtClean="0"/>
              <a:t>Vectors and Matrices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057312"/>
              </p:ext>
            </p:extLst>
          </p:nvPr>
        </p:nvGraphicFramePr>
        <p:xfrm>
          <a:off x="-1598179" y="1405015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" name="Document" r:id="rId13" imgW="5486400" imgH="457200" progId="Word.Document.12">
                  <p:embed/>
                </p:oleObj>
              </mc:Choice>
              <mc:Fallback>
                <p:oleObj name="Document" r:id="rId13" imgW="5486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1598179" y="1405015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225580"/>
              </p:ext>
            </p:extLst>
          </p:nvPr>
        </p:nvGraphicFramePr>
        <p:xfrm>
          <a:off x="-1598179" y="1887615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" name="Document" r:id="rId16" imgW="5486400" imgH="457200" progId="Word.Document.12">
                  <p:embed/>
                </p:oleObj>
              </mc:Choice>
              <mc:Fallback>
                <p:oleObj name="Document" r:id="rId16" imgW="5486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-1598179" y="1887615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87869"/>
              </p:ext>
            </p:extLst>
          </p:nvPr>
        </p:nvGraphicFramePr>
        <p:xfrm>
          <a:off x="-1598179" y="2373950"/>
          <a:ext cx="5486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" name="Document" r:id="rId19" imgW="5486400" imgH="838200" progId="Word.Document.12">
                  <p:embed/>
                </p:oleObj>
              </mc:Choice>
              <mc:Fallback>
                <p:oleObj name="Document" r:id="rId19" imgW="5486400" imgH="83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-1598179" y="2373950"/>
                        <a:ext cx="54864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357281"/>
              </p:ext>
            </p:extLst>
          </p:nvPr>
        </p:nvGraphicFramePr>
        <p:xfrm>
          <a:off x="-1598179" y="3278266"/>
          <a:ext cx="54864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Document" r:id="rId22" imgW="5486400" imgH="1028700" progId="Word.Document.12">
                  <p:embed/>
                </p:oleObj>
              </mc:Choice>
              <mc:Fallback>
                <p:oleObj name="Document" r:id="rId22" imgW="5486400" imgH="102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-1598179" y="3278266"/>
                        <a:ext cx="5486400" cy="102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168209"/>
              </p:ext>
            </p:extLst>
          </p:nvPr>
        </p:nvGraphicFramePr>
        <p:xfrm>
          <a:off x="-1598179" y="4416709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Document" r:id="rId25" imgW="5486400" imgH="457200" progId="Word.Document.12">
                  <p:embed/>
                </p:oleObj>
              </mc:Choice>
              <mc:Fallback>
                <p:oleObj name="Document" r:id="rId25" imgW="5486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-1598179" y="4416709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6623223"/>
              </p:ext>
            </p:extLst>
          </p:nvPr>
        </p:nvGraphicFramePr>
        <p:xfrm>
          <a:off x="-1598179" y="4961016"/>
          <a:ext cx="548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" name="Document" r:id="rId28" imgW="5486400" imgH="457200" progId="Word.Document.12">
                  <p:embed/>
                </p:oleObj>
              </mc:Choice>
              <mc:Fallback>
                <p:oleObj name="Document" r:id="rId28" imgW="5486400" imgH="45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-1598179" y="4961016"/>
                        <a:ext cx="5486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059" y="1367852"/>
            <a:ext cx="4441104" cy="516891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SPICE has many basic math functions that are helpful while </a:t>
            </a:r>
            <a:r>
              <a:rPr lang="en-US" dirty="0"/>
              <a:t>programming in Fortran or C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Vectors:</a:t>
            </a:r>
          </a:p>
          <a:p>
            <a:pPr lvl="2"/>
            <a:r>
              <a:rPr lang="en-US" dirty="0" smtClean="0"/>
              <a:t>Dot product</a:t>
            </a:r>
          </a:p>
          <a:p>
            <a:pPr lvl="2"/>
            <a:r>
              <a:rPr lang="en-US" dirty="0" smtClean="0"/>
              <a:t>Cross product</a:t>
            </a:r>
          </a:p>
          <a:p>
            <a:pPr lvl="2"/>
            <a:r>
              <a:rPr lang="en-US" dirty="0" smtClean="0"/>
              <a:t>Unit vector</a:t>
            </a:r>
          </a:p>
          <a:p>
            <a:pPr lvl="2"/>
            <a:r>
              <a:rPr lang="en-US" dirty="0" smtClean="0"/>
              <a:t>Unit cross product</a:t>
            </a:r>
          </a:p>
          <a:p>
            <a:pPr lvl="2"/>
            <a:r>
              <a:rPr lang="en-US" dirty="0" smtClean="0"/>
              <a:t>Vector addition</a:t>
            </a:r>
          </a:p>
          <a:p>
            <a:pPr lvl="2"/>
            <a:r>
              <a:rPr lang="en-US" dirty="0" smtClean="0"/>
              <a:t>Vector subtraction</a:t>
            </a:r>
          </a:p>
          <a:p>
            <a:pPr lvl="2"/>
            <a:r>
              <a:rPr lang="en-US" dirty="0" smtClean="0"/>
              <a:t>Angle between vectors</a:t>
            </a:r>
          </a:p>
          <a:p>
            <a:pPr lvl="2"/>
            <a:r>
              <a:rPr lang="en-US" dirty="0" smtClean="0"/>
              <a:t>Norm of a vector</a:t>
            </a:r>
          </a:p>
          <a:p>
            <a:pPr lvl="1"/>
            <a:r>
              <a:rPr lang="en-US" dirty="0" smtClean="0"/>
              <a:t>Matrices:</a:t>
            </a:r>
          </a:p>
          <a:p>
            <a:pPr lvl="2"/>
            <a:r>
              <a:rPr lang="en-US" dirty="0" smtClean="0"/>
              <a:t>Transpose</a:t>
            </a:r>
          </a:p>
          <a:p>
            <a:pPr lvl="2"/>
            <a:r>
              <a:rPr lang="en-US" dirty="0" smtClean="0"/>
              <a:t>Inverse</a:t>
            </a:r>
          </a:p>
          <a:p>
            <a:pPr lvl="2"/>
            <a:r>
              <a:rPr lang="en-US" dirty="0" smtClean="0"/>
              <a:t>Combinations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739587" y="6241948"/>
            <a:ext cx="1090706" cy="0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39587" y="5577066"/>
            <a:ext cx="649942" cy="66488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Arc 14"/>
          <p:cNvSpPr/>
          <p:nvPr/>
        </p:nvSpPr>
        <p:spPr bwMode="auto">
          <a:xfrm>
            <a:off x="485582" y="5987949"/>
            <a:ext cx="582703" cy="478117"/>
          </a:xfrm>
          <a:prstGeom prst="arc">
            <a:avLst>
              <a:gd name="adj1" fmla="val 18728166"/>
              <a:gd name="adj2" fmla="val 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6603" y="5850205"/>
            <a:ext cx="3130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64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836" y="380296"/>
            <a:ext cx="2909244" cy="490308"/>
          </a:xfrm>
        </p:spPr>
        <p:txBody>
          <a:bodyPr/>
          <a:lstStyle/>
          <a:p>
            <a:r>
              <a:rPr lang="en-US" dirty="0" smtClean="0"/>
              <a:t>Beta (β) Angle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8517" y="1697315"/>
            <a:ext cx="3820773" cy="439375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β </a:t>
            </a:r>
            <a:r>
              <a:rPr lang="en-US" dirty="0" smtClean="0"/>
              <a:t>angle is the minimum angle between an orbit’s plane and an observer.</a:t>
            </a:r>
          </a:p>
          <a:p>
            <a:r>
              <a:rPr lang="en-US" dirty="0" smtClean="0"/>
              <a:t>Sun β angle:</a:t>
            </a:r>
          </a:p>
          <a:p>
            <a:pPr lvl="1"/>
            <a:r>
              <a:rPr lang="en-US" dirty="0" smtClean="0"/>
              <a:t>How much of a spacecraft’s orbit is in sunlight or shadow?</a:t>
            </a:r>
          </a:p>
          <a:p>
            <a:r>
              <a:rPr lang="en-US" dirty="0" smtClean="0"/>
              <a:t>Earth </a:t>
            </a:r>
            <a:r>
              <a:rPr lang="en-US" dirty="0"/>
              <a:t>β angle:</a:t>
            </a:r>
          </a:p>
          <a:p>
            <a:pPr lvl="1"/>
            <a:r>
              <a:rPr lang="en-US" dirty="0"/>
              <a:t>How much of a spacecraft’s orbit </a:t>
            </a:r>
            <a:r>
              <a:rPr lang="en-US" dirty="0" smtClean="0"/>
              <a:t>is within Earth’s line-of-sight?</a:t>
            </a:r>
          </a:p>
        </p:txBody>
      </p:sp>
      <p:pic>
        <p:nvPicPr>
          <p:cNvPr id="4" name="Picture 3" descr="beta_basic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6880" r="8265" b="21153"/>
          <a:stretch/>
        </p:blipFill>
        <p:spPr>
          <a:xfrm>
            <a:off x="219798" y="1697315"/>
            <a:ext cx="4265708" cy="2484945"/>
          </a:xfrm>
          <a:prstGeom prst="rect">
            <a:avLst/>
          </a:prstGeom>
        </p:spPr>
      </p:pic>
      <p:pic>
        <p:nvPicPr>
          <p:cNvPr id="5" name="Picture 4" descr="beta_observer_view_negative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7807" b="9520"/>
          <a:stretch/>
        </p:blipFill>
        <p:spPr>
          <a:xfrm>
            <a:off x="219798" y="4304379"/>
            <a:ext cx="2425917" cy="2045808"/>
          </a:xfrm>
          <a:prstGeom prst="rect">
            <a:avLst/>
          </a:prstGeom>
        </p:spPr>
      </p:pic>
      <p:pic>
        <p:nvPicPr>
          <p:cNvPr id="6" name="Picture 5" descr="beta_observer_view_positive.eps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9" r="8067" b="9520"/>
          <a:stretch/>
        </p:blipFill>
        <p:spPr>
          <a:xfrm>
            <a:off x="2645715" y="4309509"/>
            <a:ext cx="2425916" cy="204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85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427" y="380296"/>
            <a:ext cx="6124067" cy="490308"/>
          </a:xfrm>
        </p:spPr>
        <p:txBody>
          <a:bodyPr/>
          <a:lstStyle/>
          <a:p>
            <a:r>
              <a:rPr lang="en-US" dirty="0" smtClean="0"/>
              <a:t>Sun Beta (β) Angle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067" y="1754945"/>
            <a:ext cx="4245320" cy="467726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 the position vector from Mars to the Sun. (r</a:t>
            </a:r>
            <a:r>
              <a:rPr lang="en-US" baseline="-25000" dirty="0" smtClean="0"/>
              <a:t>1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63DE8"/>
                </a:solidFill>
              </a:rPr>
              <a:t>SPKPOS</a:t>
            </a:r>
          </a:p>
          <a:p>
            <a:r>
              <a:rPr lang="en-US" dirty="0" smtClean="0"/>
              <a:t>Get the state vector from Mars to MEX. </a:t>
            </a:r>
            <a:r>
              <a:rPr lang="en-US" dirty="0"/>
              <a:t>(r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accent2"/>
                </a:solidFill>
              </a:rPr>
              <a:t>SPKEZR</a:t>
            </a:r>
          </a:p>
          <a:p>
            <a:r>
              <a:rPr lang="en-US" dirty="0" smtClean="0"/>
              <a:t>Use the cross product to get the direction of MEX’s angular momentum vector. (r</a:t>
            </a:r>
            <a:r>
              <a:rPr lang="en-US" baseline="-25000" dirty="0" smtClean="0"/>
              <a:t>2</a:t>
            </a:r>
            <a:r>
              <a:rPr lang="en-US" dirty="0"/>
              <a:t> </a:t>
            </a:r>
            <a:r>
              <a:rPr lang="en-US" dirty="0" smtClean="0"/>
              <a:t>x v</a:t>
            </a:r>
            <a:r>
              <a:rPr lang="en-US" baseline="-25000" dirty="0" smtClean="0"/>
              <a:t>2</a:t>
            </a:r>
            <a:r>
              <a:rPr lang="en-US" dirty="0" smtClean="0"/>
              <a:t>= h)</a:t>
            </a:r>
          </a:p>
          <a:p>
            <a:pPr lvl="1"/>
            <a:r>
              <a:rPr lang="en-US" dirty="0" smtClean="0">
                <a:solidFill>
                  <a:srgbClr val="063DE8"/>
                </a:solidFill>
              </a:rPr>
              <a:t>UCRSS</a:t>
            </a:r>
          </a:p>
          <a:p>
            <a:r>
              <a:rPr lang="en-US" dirty="0" smtClean="0"/>
              <a:t>Calculate the angle between the Mars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/>
              <a:t> Sun and MEX angular momentum vectors (</a:t>
            </a:r>
            <a:r>
              <a:rPr lang="en-US" dirty="0" err="1" smtClean="0">
                <a:solidFill>
                  <a:srgbClr val="008000"/>
                </a:solidFill>
              </a:rPr>
              <a:t>θ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63DE8"/>
                </a:solidFill>
              </a:rPr>
              <a:t>VSEP</a:t>
            </a:r>
          </a:p>
          <a:p>
            <a:r>
              <a:rPr lang="en-US" dirty="0"/>
              <a:t>Beta β </a:t>
            </a:r>
            <a:r>
              <a:rPr lang="en-US" dirty="0" smtClean="0"/>
              <a:t>angle:</a:t>
            </a:r>
          </a:p>
          <a:p>
            <a:pPr marL="456469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= π/2 – </a:t>
            </a:r>
            <a:r>
              <a:rPr lang="en-US" dirty="0" err="1" smtClean="0">
                <a:solidFill>
                  <a:srgbClr val="008000"/>
                </a:solidFill>
              </a:rPr>
              <a:t>θ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Coming soon to SPICE.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8862" y="1754945"/>
            <a:ext cx="3570687" cy="1268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285293" indent="-285293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703" indent="-228234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2pPr>
            <a:lvl3pPr marL="1141171" indent="-228234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3pPr>
            <a:lvl4pPr marL="1540581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4pPr>
            <a:lvl5pPr marL="1997050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5pPr>
            <a:lvl6pPr marL="2453518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6pPr>
            <a:lvl7pPr marL="2909987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7pPr>
            <a:lvl8pPr marL="3366455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8pPr>
            <a:lvl9pPr marL="3822924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Calculate the Sun β angle of Mars Express at a given time.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9798" y="3303250"/>
            <a:ext cx="4265708" cy="2484945"/>
            <a:chOff x="219798" y="3303250"/>
            <a:chExt cx="4265708" cy="2484945"/>
          </a:xfrm>
        </p:grpSpPr>
        <p:pic>
          <p:nvPicPr>
            <p:cNvPr id="4" name="Picture 3" descr="beta_basic.eps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11" t="16880" r="8265" b="21153"/>
            <a:stretch/>
          </p:blipFill>
          <p:spPr>
            <a:xfrm>
              <a:off x="219798" y="3303250"/>
              <a:ext cx="4265708" cy="2484945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 bwMode="auto">
            <a:xfrm flipH="1" flipV="1">
              <a:off x="480358" y="3949395"/>
              <a:ext cx="789297" cy="674191"/>
            </a:xfrm>
            <a:prstGeom prst="straightConnector1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0" name="Group 19"/>
            <p:cNvGrpSpPr/>
            <p:nvPr/>
          </p:nvGrpSpPr>
          <p:grpSpPr>
            <a:xfrm rot="13274640" flipH="1" flipV="1">
              <a:off x="1178333" y="4394669"/>
              <a:ext cx="192517" cy="204593"/>
              <a:chOff x="303161" y="1319161"/>
              <a:chExt cx="131097" cy="131097"/>
            </a:xfrm>
          </p:grpSpPr>
          <p:cxnSp>
            <p:nvCxnSpPr>
              <p:cNvPr id="15" name="Straight Connector 14"/>
              <p:cNvCxnSpPr/>
              <p:nvPr/>
            </p:nvCxnSpPr>
            <p:spPr bwMode="auto">
              <a:xfrm>
                <a:off x="303161" y="1319161"/>
                <a:ext cx="0" cy="131097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 bwMode="auto">
              <a:xfrm>
                <a:off x="303161" y="1319161"/>
                <a:ext cx="131097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Arc 23"/>
            <p:cNvSpPr/>
            <p:nvPr/>
          </p:nvSpPr>
          <p:spPr bwMode="auto">
            <a:xfrm>
              <a:off x="581747" y="3949395"/>
              <a:ext cx="1383605" cy="1409181"/>
            </a:xfrm>
            <a:prstGeom prst="arc">
              <a:avLst>
                <a:gd name="adj1" fmla="val 13407187"/>
                <a:gd name="adj2" fmla="val 21533689"/>
              </a:avLst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7282" y="3766460"/>
              <a:ext cx="20244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dirty="0" err="1" smtClean="0">
                  <a:solidFill>
                    <a:srgbClr val="008000"/>
                  </a:solidFill>
                </a:rPr>
                <a:t>θ</a:t>
              </a:r>
              <a:endParaRPr lang="en-US" sz="1200" dirty="0">
                <a:solidFill>
                  <a:srgbClr val="008000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38100" y="3690461"/>
              <a:ext cx="24364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h</a:t>
              </a:r>
              <a:endParaRPr lang="en-US" sz="14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545467" y="4997069"/>
              <a:ext cx="711315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2">
                      <a:lumMod val="75000"/>
                    </a:schemeClr>
                  </a:solidFill>
                </a:rPr>
                <a:t>Mars</a:t>
              </a:r>
              <a:endParaRPr lang="en-US" sz="1600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80581" y="4018059"/>
              <a:ext cx="778393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660066"/>
                  </a:solidFill>
                </a:rPr>
                <a:t>  Sun</a:t>
              </a:r>
              <a:endParaRPr lang="en-US" sz="1600" dirty="0">
                <a:solidFill>
                  <a:srgbClr val="660066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407767" y="3507920"/>
              <a:ext cx="2271136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07A748"/>
                  </a:solidFill>
                </a:rPr>
                <a:t>MEX’s Orbit Plane Side View</a:t>
              </a:r>
              <a:endParaRPr lang="en-US" sz="1200" dirty="0">
                <a:solidFill>
                  <a:srgbClr val="07A748"/>
                </a:solidFill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4"/>
            <a:srcRect l="1534" t="1718" r="1377" b="2137"/>
            <a:stretch/>
          </p:blipFill>
          <p:spPr>
            <a:xfrm>
              <a:off x="542474" y="5091024"/>
              <a:ext cx="354428" cy="263667"/>
            </a:xfrm>
            <a:prstGeom prst="rect">
              <a:avLst/>
            </a:prstGeom>
          </p:spPr>
        </p:pic>
        <p:sp>
          <p:nvSpPr>
            <p:cNvPr id="11" name="Moon 10"/>
            <p:cNvSpPr/>
            <p:nvPr/>
          </p:nvSpPr>
          <p:spPr bwMode="auto">
            <a:xfrm rot="4194263">
              <a:off x="996626" y="3875869"/>
              <a:ext cx="82031" cy="341378"/>
            </a:xfrm>
            <a:prstGeom prst="moon">
              <a:avLst/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sp>
          <p:nvSpPr>
            <p:cNvPr id="22" name="Moon 21"/>
            <p:cNvSpPr/>
            <p:nvPr/>
          </p:nvSpPr>
          <p:spPr bwMode="auto">
            <a:xfrm rot="3944642">
              <a:off x="923389" y="3744338"/>
              <a:ext cx="110506" cy="493449"/>
            </a:xfrm>
            <a:prstGeom prst="moon">
              <a:avLst>
                <a:gd name="adj" fmla="val 57250"/>
              </a:avLst>
            </a:prstGeom>
            <a:solidFill>
              <a:schemeClr val="bg1"/>
            </a:solidFill>
            <a:ln w="127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27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62566" y="4858569"/>
              <a:ext cx="637162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MEX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537604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8388" y="380296"/>
            <a:ext cx="6488149" cy="490308"/>
          </a:xfrm>
        </p:spPr>
        <p:txBody>
          <a:bodyPr/>
          <a:lstStyle/>
          <a:p>
            <a:r>
              <a:rPr lang="en-US" dirty="0" smtClean="0"/>
              <a:t>Finding the Right SPICE Routine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90" y="1755588"/>
            <a:ext cx="7761620" cy="4335482"/>
          </a:xfrm>
        </p:spPr>
        <p:txBody>
          <a:bodyPr/>
          <a:lstStyle/>
          <a:p>
            <a:r>
              <a:rPr lang="en-US" dirty="0" smtClean="0"/>
              <a:t>There are </a:t>
            </a:r>
            <a:r>
              <a:rPr lang="en-US" i="1" u="sng" dirty="0" smtClean="0">
                <a:solidFill>
                  <a:schemeClr val="accent2"/>
                </a:solidFill>
              </a:rPr>
              <a:t>many</a:t>
            </a:r>
            <a:r>
              <a:rPr lang="en-US" dirty="0" smtClean="0"/>
              <a:t> more SPICE functions.</a:t>
            </a:r>
          </a:p>
          <a:p>
            <a:r>
              <a:rPr lang="en-US" dirty="0" smtClean="0"/>
              <a:t>How can I find the right SPICE routine?</a:t>
            </a:r>
          </a:p>
          <a:p>
            <a:pPr lvl="1"/>
            <a:r>
              <a:rPr lang="en-US" dirty="0" smtClean="0"/>
              <a:t>Locations:</a:t>
            </a:r>
          </a:p>
          <a:p>
            <a:pPr lvl="2"/>
            <a:r>
              <a:rPr lang="en-US" dirty="0" smtClean="0"/>
              <a:t>toolkit/doc/html/</a:t>
            </a:r>
            <a:r>
              <a:rPr lang="en-US" dirty="0" err="1" smtClean="0"/>
              <a:t>index.html</a:t>
            </a:r>
            <a:endParaRPr lang="en-US" dirty="0" smtClean="0"/>
          </a:p>
          <a:p>
            <a:pPr lvl="2"/>
            <a:r>
              <a:rPr lang="en-US" dirty="0" smtClean="0"/>
              <a:t>NAIF website</a:t>
            </a:r>
          </a:p>
          <a:p>
            <a:pPr lvl="1"/>
            <a:r>
              <a:rPr lang="en-US" dirty="0" smtClean="0"/>
              <a:t>Most Used</a:t>
            </a:r>
          </a:p>
          <a:p>
            <a:pPr lvl="1"/>
            <a:r>
              <a:rPr lang="en-US" dirty="0" smtClean="0"/>
              <a:t>Permuted Index</a:t>
            </a:r>
            <a:endParaRPr lang="en-US" dirty="0"/>
          </a:p>
        </p:txBody>
      </p:sp>
      <p:pic>
        <p:nvPicPr>
          <p:cNvPr id="4" name="Picture 3" descr="Screen shot 2012-04-10 at 9.13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851" y="3398339"/>
            <a:ext cx="5534686" cy="30064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 bwMode="auto">
          <a:xfrm>
            <a:off x="3376706" y="4445000"/>
            <a:ext cx="1471706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50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3376706" y="4903694"/>
            <a:ext cx="1594855" cy="2540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chemeClr val="accent1">
                <a:lumMod val="50000"/>
                <a:alpha val="43000"/>
              </a:scheme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4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96" y="4406678"/>
            <a:ext cx="2322395" cy="600081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92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0427" y="380296"/>
            <a:ext cx="6124067" cy="490308"/>
          </a:xfrm>
        </p:spPr>
        <p:txBody>
          <a:bodyPr/>
          <a:lstStyle/>
          <a:p>
            <a:r>
              <a:rPr lang="en-US" dirty="0" smtClean="0"/>
              <a:t>Sun Beta (β) Angle Calculation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8067" y="1697315"/>
            <a:ext cx="4185167" cy="4677266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Get the position vector from Mars to the Sun. (r</a:t>
            </a:r>
            <a:r>
              <a:rPr lang="en-US" baseline="-25000" dirty="0"/>
              <a:t>1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63DE8"/>
                </a:solidFill>
              </a:rPr>
              <a:t>SPKPOS</a:t>
            </a:r>
          </a:p>
          <a:p>
            <a:r>
              <a:rPr lang="en-US" dirty="0"/>
              <a:t>Get the state vector from Mars to MEX. (r</a:t>
            </a:r>
            <a:r>
              <a:rPr lang="en-US" baseline="-25000" dirty="0"/>
              <a:t>2</a:t>
            </a:r>
            <a:r>
              <a:rPr lang="en-US" dirty="0"/>
              <a:t>, v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chemeClr val="accent2"/>
                </a:solidFill>
              </a:rPr>
              <a:t>SPKEZR</a:t>
            </a:r>
          </a:p>
          <a:p>
            <a:r>
              <a:rPr lang="en-US" dirty="0"/>
              <a:t>Use the cross product to get the direction of MEX’s angular momentum vector. (r</a:t>
            </a:r>
            <a:r>
              <a:rPr lang="en-US" baseline="-25000" dirty="0"/>
              <a:t>2</a:t>
            </a:r>
            <a:r>
              <a:rPr lang="en-US" dirty="0"/>
              <a:t> x v</a:t>
            </a:r>
            <a:r>
              <a:rPr lang="en-US" baseline="-25000" dirty="0"/>
              <a:t>2</a:t>
            </a:r>
            <a:r>
              <a:rPr lang="en-US" dirty="0"/>
              <a:t>= h)</a:t>
            </a:r>
          </a:p>
          <a:p>
            <a:pPr lvl="1"/>
            <a:r>
              <a:rPr lang="en-US" dirty="0">
                <a:solidFill>
                  <a:srgbClr val="063DE8"/>
                </a:solidFill>
              </a:rPr>
              <a:t>UCRSS</a:t>
            </a:r>
          </a:p>
          <a:p>
            <a:r>
              <a:rPr lang="en-US" dirty="0"/>
              <a:t>Calculate the angle between the Mars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/>
              <a:t> Sun and MEX angular momentum vectors (</a:t>
            </a:r>
            <a:r>
              <a:rPr lang="en-US" dirty="0" err="1">
                <a:solidFill>
                  <a:srgbClr val="008000"/>
                </a:solidFill>
              </a:rPr>
              <a:t>θ</a:t>
            </a:r>
            <a:r>
              <a:rPr lang="en-US" dirty="0"/>
              <a:t>)</a:t>
            </a:r>
          </a:p>
          <a:p>
            <a:pPr lvl="1"/>
            <a:r>
              <a:rPr lang="en-US" dirty="0">
                <a:solidFill>
                  <a:srgbClr val="063DE8"/>
                </a:solidFill>
              </a:rPr>
              <a:t>VSEP</a:t>
            </a:r>
          </a:p>
          <a:p>
            <a:r>
              <a:rPr lang="en-US" dirty="0" smtClean="0"/>
              <a:t>Beta </a:t>
            </a:r>
            <a:r>
              <a:rPr lang="en-US" dirty="0"/>
              <a:t>β </a:t>
            </a:r>
            <a:r>
              <a:rPr lang="en-US" dirty="0" smtClean="0"/>
              <a:t>angle:</a:t>
            </a:r>
          </a:p>
          <a:p>
            <a:pPr marL="456469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β</a:t>
            </a:r>
            <a:r>
              <a:rPr lang="en-US" dirty="0" smtClean="0"/>
              <a:t> = π/2 – </a:t>
            </a:r>
            <a:r>
              <a:rPr lang="en-US" dirty="0" err="1" smtClean="0">
                <a:solidFill>
                  <a:srgbClr val="008000"/>
                </a:solidFill>
              </a:rPr>
              <a:t>θ</a:t>
            </a:r>
            <a:endParaRPr lang="en-US" dirty="0" smtClean="0">
              <a:solidFill>
                <a:srgbClr val="008000"/>
              </a:solidFill>
            </a:endParaRPr>
          </a:p>
          <a:p>
            <a:r>
              <a:rPr lang="en-US" b="0" dirty="0" smtClean="0">
                <a:solidFill>
                  <a:schemeClr val="bg2"/>
                </a:solidFill>
              </a:rPr>
              <a:t>Coming soon to SPICE.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4" name="Picture 3" descr="beta_basic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1" t="16880" r="8265" b="21153"/>
          <a:stretch/>
        </p:blipFill>
        <p:spPr>
          <a:xfrm>
            <a:off x="219798" y="3303250"/>
            <a:ext cx="4265708" cy="2484945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58862" y="1754945"/>
            <a:ext cx="3570687" cy="12684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343" tIns="44379" rIns="90343" bIns="44379" numCol="1" anchor="t" anchorCtr="0" compatLnSpc="1">
            <a:prstTxWarp prst="textNoShape">
              <a:avLst/>
            </a:prstTxWarp>
          </a:bodyPr>
          <a:lstStyle>
            <a:lvl1pPr marL="285293" indent="-285293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4703" indent="-228234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2pPr>
            <a:lvl3pPr marL="1141171" indent="-228234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»"/>
              <a:defRPr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3pPr>
            <a:lvl4pPr marL="1540581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•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4pPr>
            <a:lvl5pPr marL="1997050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5pPr>
            <a:lvl6pPr marL="2453518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6pPr>
            <a:lvl7pPr marL="2909987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7pPr>
            <a:lvl8pPr marL="3366455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8pPr>
            <a:lvl9pPr marL="3822924" indent="-171176" algn="l" rtl="0" eaLnBrk="1" fontAlgn="base" hangingPunct="1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 b="1">
                <a:solidFill>
                  <a:schemeClr val="tx1"/>
                </a:solidFill>
                <a:latin typeface="+mn-lt"/>
                <a:ea typeface="ＭＳ Ｐゴシック" pitchFamily="27" charset="-128"/>
              </a:defRPr>
            </a:lvl9pPr>
          </a:lstStyle>
          <a:p>
            <a:pPr marL="0" indent="0">
              <a:buNone/>
            </a:pPr>
            <a:r>
              <a:rPr lang="en-US" dirty="0" smtClean="0"/>
              <a:t>Calculate the Sun β angle of Mars Express at a given time.</a:t>
            </a: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261806" y="4629355"/>
            <a:ext cx="786581" cy="67187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0" name="Group 19"/>
          <p:cNvGrpSpPr/>
          <p:nvPr/>
        </p:nvGrpSpPr>
        <p:grpSpPr>
          <a:xfrm rot="13274640" flipV="1">
            <a:off x="1305638" y="4573659"/>
            <a:ext cx="161215" cy="152702"/>
            <a:chOff x="303161" y="1319161"/>
            <a:chExt cx="131097" cy="131097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303161" y="1319161"/>
              <a:ext cx="0" cy="13109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>
              <a:off x="303161" y="1319161"/>
              <a:ext cx="131097" cy="0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4" name="Arc 23"/>
          <p:cNvSpPr/>
          <p:nvPr/>
        </p:nvSpPr>
        <p:spPr bwMode="auto">
          <a:xfrm>
            <a:off x="581747" y="3949395"/>
            <a:ext cx="1383605" cy="1409181"/>
          </a:xfrm>
          <a:prstGeom prst="arc">
            <a:avLst>
              <a:gd name="adj1" fmla="val 21595477"/>
              <a:gd name="adj2" fmla="val 2287591"/>
            </a:avLst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06129" y="4760561"/>
            <a:ext cx="2702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solidFill>
                  <a:srgbClr val="008000"/>
                </a:solidFill>
              </a:rPr>
              <a:t>θ</a:t>
            </a:r>
            <a:endParaRPr lang="en-US" sz="1200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79150" y="5222858"/>
            <a:ext cx="28451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542474" y="3739148"/>
            <a:ext cx="64062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Mars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80581" y="4018059"/>
            <a:ext cx="77839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660066"/>
                </a:solidFill>
              </a:rPr>
              <a:t>  Sun</a:t>
            </a:r>
            <a:endParaRPr lang="en-US" sz="1600" dirty="0">
              <a:solidFill>
                <a:srgbClr val="660066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7767" y="3507920"/>
            <a:ext cx="2271136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8000"/>
                </a:solidFill>
              </a:rPr>
              <a:t>MEX’s Orbit Plane Side View</a:t>
            </a:r>
            <a:endParaRPr lang="en-US" sz="1200" dirty="0">
              <a:solidFill>
                <a:srgbClr val="008000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534" t="1718" r="1377" b="2137"/>
          <a:stretch/>
        </p:blipFill>
        <p:spPr>
          <a:xfrm>
            <a:off x="542474" y="5091024"/>
            <a:ext cx="354428" cy="26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817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6584" y="380296"/>
            <a:ext cx="5851756" cy="490308"/>
          </a:xfrm>
        </p:spPr>
        <p:txBody>
          <a:bodyPr/>
          <a:lstStyle/>
          <a:p>
            <a:r>
              <a:rPr lang="en-US" dirty="0" smtClean="0"/>
              <a:t>What are Derived Quantities?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90" y="1731185"/>
            <a:ext cx="5673405" cy="4819518"/>
          </a:xfrm>
        </p:spPr>
        <p:txBody>
          <a:bodyPr/>
          <a:lstStyle/>
          <a:p>
            <a:r>
              <a:rPr lang="en-US" dirty="0" smtClean="0"/>
              <a:t>Derived quantities are geometric results calculated from SPICE data.</a:t>
            </a:r>
          </a:p>
          <a:p>
            <a:pPr lvl="1"/>
            <a:r>
              <a:rPr lang="en-US" dirty="0" smtClean="0">
                <a:solidFill>
                  <a:srgbClr val="063DE8"/>
                </a:solidFill>
              </a:rPr>
              <a:t>This is why SPICE exists!</a:t>
            </a:r>
          </a:p>
          <a:p>
            <a:r>
              <a:rPr lang="en-US" dirty="0" smtClean="0"/>
              <a:t>Applications:</a:t>
            </a:r>
          </a:p>
          <a:p>
            <a:pPr lvl="1"/>
            <a:r>
              <a:rPr lang="en-US" dirty="0" smtClean="0"/>
              <a:t>Find what is in an instrument’s field of view</a:t>
            </a:r>
          </a:p>
          <a:p>
            <a:pPr lvl="1"/>
            <a:r>
              <a:rPr lang="en-US" dirty="0" smtClean="0"/>
              <a:t>Predict eclipses, </a:t>
            </a:r>
            <a:r>
              <a:rPr lang="en-US" dirty="0" err="1" smtClean="0"/>
              <a:t>occultations</a:t>
            </a:r>
            <a:r>
              <a:rPr lang="en-US" dirty="0" smtClean="0"/>
              <a:t>, and transits</a:t>
            </a:r>
          </a:p>
          <a:p>
            <a:pPr lvl="1"/>
            <a:r>
              <a:rPr lang="en-US" dirty="0" smtClean="0"/>
              <a:t>Convert states between coordinate systems</a:t>
            </a:r>
          </a:p>
          <a:p>
            <a:pPr lvl="1"/>
            <a:r>
              <a:rPr lang="en-US" dirty="0" smtClean="0"/>
              <a:t>Find a surface point closest to a spacecraft</a:t>
            </a:r>
          </a:p>
          <a:p>
            <a:pPr lvl="1"/>
            <a:r>
              <a:rPr lang="en-US" dirty="0" smtClean="0"/>
              <a:t>Determine a planet’s season</a:t>
            </a:r>
          </a:p>
          <a:p>
            <a:pPr lvl="1"/>
            <a:r>
              <a:rPr lang="en-US" dirty="0" smtClean="0"/>
              <a:t>Calculate if it is day or night on a planet’s surface</a:t>
            </a:r>
          </a:p>
          <a:p>
            <a:pPr lvl="1"/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Many</a:t>
            </a:r>
            <a:r>
              <a:rPr lang="en-US" i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en-US" i="1" dirty="0" smtClean="0">
                <a:solidFill>
                  <a:schemeClr val="bg2">
                    <a:lumMod val="75000"/>
                  </a:schemeClr>
                </a:solidFill>
              </a:rPr>
              <a:t>more!</a:t>
            </a:r>
          </a:p>
        </p:txBody>
      </p:sp>
      <p:pic>
        <p:nvPicPr>
          <p:cNvPr id="4" name="Picture 3" descr="illumination_angl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5390" r="8614" b="8536"/>
          <a:stretch/>
        </p:blipFill>
        <p:spPr>
          <a:xfrm>
            <a:off x="6605959" y="1270033"/>
            <a:ext cx="2199370" cy="1718531"/>
          </a:xfrm>
          <a:prstGeom prst="rect">
            <a:avLst/>
          </a:prstGeom>
        </p:spPr>
      </p:pic>
      <p:pic>
        <p:nvPicPr>
          <p:cNvPr id="5" name="Picture 4" descr="remote_sensin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732" y="3097101"/>
            <a:ext cx="1384597" cy="17307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424" y="5192060"/>
            <a:ext cx="2100906" cy="1358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7113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8272" y="380296"/>
            <a:ext cx="4688377" cy="490308"/>
          </a:xfrm>
        </p:spPr>
        <p:txBody>
          <a:bodyPr/>
          <a:lstStyle/>
          <a:p>
            <a:r>
              <a:rPr lang="en-US" dirty="0" smtClean="0"/>
              <a:t>Field of View -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5984" y="1600200"/>
            <a:ext cx="3856825" cy="452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Cassini’s narrow angle camera took this picture.</a:t>
            </a:r>
          </a:p>
          <a:p>
            <a:r>
              <a:rPr lang="en-US" dirty="0" smtClean="0"/>
              <a:t>Which of Saturn’s moons are in the picture?</a:t>
            </a:r>
          </a:p>
          <a:p>
            <a:pPr lvl="1"/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GFTFOV</a:t>
            </a:r>
            <a:r>
              <a:rPr lang="en-US" dirty="0" smtClean="0"/>
              <a:t> to find which targets are in the camera’s field of view.</a:t>
            </a:r>
          </a:p>
          <a:p>
            <a:pPr lvl="1"/>
            <a:r>
              <a:rPr lang="en-US" dirty="0" smtClean="0"/>
              <a:t>Result: There are 7 moons in this picture!</a:t>
            </a:r>
          </a:p>
          <a:p>
            <a:pPr lvl="2"/>
            <a:r>
              <a:rPr lang="en-US" dirty="0" err="1"/>
              <a:t>Enceladus</a:t>
            </a:r>
            <a:r>
              <a:rPr lang="en-US" dirty="0"/>
              <a:t>, Janus, </a:t>
            </a:r>
            <a:r>
              <a:rPr lang="en-US" dirty="0" err="1"/>
              <a:t>Epimetheus</a:t>
            </a:r>
            <a:r>
              <a:rPr lang="en-US" dirty="0"/>
              <a:t>, Atlas, Pan, Daphnis, and </a:t>
            </a:r>
            <a:r>
              <a:rPr lang="en-US" dirty="0" smtClean="0"/>
              <a:t>Anthe</a:t>
            </a:r>
          </a:p>
          <a:p>
            <a:pPr lvl="1"/>
            <a:r>
              <a:rPr lang="en-US" dirty="0">
                <a:solidFill>
                  <a:schemeClr val="bg2"/>
                </a:solidFill>
              </a:rPr>
              <a:t>Coming soon: </a:t>
            </a:r>
            <a:r>
              <a:rPr lang="en-US" dirty="0" smtClean="0">
                <a:solidFill>
                  <a:schemeClr val="bg2"/>
                </a:solidFill>
              </a:rPr>
              <a:t>FOVTRG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Content Placeholder 7" descr="Cassini_7moons_N1665078907_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5349"/>
          <a:stretch>
            <a:fillRect/>
          </a:stretch>
        </p:blipFill>
        <p:spPr>
          <a:xfrm>
            <a:off x="365760" y="1600200"/>
            <a:ext cx="4041648" cy="45262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 rot="10800000">
            <a:off x="4474517" y="1650668"/>
            <a:ext cx="444024" cy="260875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01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1049" y="380296"/>
            <a:ext cx="3962818" cy="490308"/>
          </a:xfrm>
        </p:spPr>
        <p:txBody>
          <a:bodyPr/>
          <a:lstStyle/>
          <a:p>
            <a:r>
              <a:rPr lang="en-US" dirty="0" smtClean="0">
                <a:latin typeface="Bookman Old Style"/>
                <a:cs typeface="Bookman Old Style"/>
              </a:rPr>
              <a:t>I</a:t>
            </a:r>
            <a:r>
              <a:rPr lang="en-US" dirty="0" smtClean="0"/>
              <a:t>llumination Angles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8722" y="1571265"/>
            <a:ext cx="4244087" cy="49336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ILUMIN</a:t>
            </a:r>
            <a:r>
              <a:rPr lang="en-US" dirty="0" smtClean="0"/>
              <a:t> to calculate the solar incidence, emission, and phase angles.</a:t>
            </a:r>
          </a:p>
          <a:p>
            <a:pPr marL="0" indent="0">
              <a:buNone/>
            </a:pPr>
            <a:r>
              <a:rPr lang="en-US" dirty="0" smtClean="0"/>
              <a:t>Applications:</a:t>
            </a:r>
          </a:p>
          <a:p>
            <a:r>
              <a:rPr lang="en-US" dirty="0" smtClean="0"/>
              <a:t>Find the elevation of the Sun as seen by a rover on Mars.</a:t>
            </a:r>
          </a:p>
          <a:p>
            <a:r>
              <a:rPr lang="en-US" dirty="0" smtClean="0"/>
              <a:t>Plan pictures and observations.</a:t>
            </a:r>
          </a:p>
          <a:p>
            <a:pPr lvl="1"/>
            <a:r>
              <a:rPr lang="en-US" dirty="0" smtClean="0"/>
              <a:t>Determine what shadows will be like on the surface.</a:t>
            </a:r>
          </a:p>
          <a:p>
            <a:pPr lvl="1"/>
            <a:r>
              <a:rPr lang="en-US" dirty="0" smtClean="0"/>
              <a:t>Is the Sun behind an instrument?</a:t>
            </a:r>
          </a:p>
          <a:p>
            <a:pPr lvl="1"/>
            <a:r>
              <a:rPr lang="en-US" dirty="0" smtClean="0"/>
              <a:t>Is it local noon at the surface point?</a:t>
            </a:r>
          </a:p>
          <a:p>
            <a:pPr lvl="1"/>
            <a:r>
              <a:rPr lang="en-US" dirty="0" smtClean="0"/>
              <a:t>Is it day or night at the surface point?</a:t>
            </a:r>
          </a:p>
          <a:p>
            <a:r>
              <a:rPr lang="en-US" dirty="0" smtClean="0"/>
              <a:t>Is the surface point visible to the observer?</a:t>
            </a:r>
            <a:endParaRPr lang="en-US" dirty="0"/>
          </a:p>
        </p:txBody>
      </p:sp>
      <p:pic>
        <p:nvPicPr>
          <p:cNvPr id="5" name="Picture 4" descr="illumination_angles.eps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7" t="5390" r="8614" b="8536"/>
          <a:stretch/>
        </p:blipFill>
        <p:spPr>
          <a:xfrm>
            <a:off x="211657" y="2116730"/>
            <a:ext cx="3834252" cy="299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41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201" y="380296"/>
            <a:ext cx="3480514" cy="490308"/>
          </a:xfrm>
        </p:spPr>
        <p:txBody>
          <a:bodyPr/>
          <a:lstStyle/>
          <a:p>
            <a:r>
              <a:rPr lang="en-US" dirty="0" smtClean="0"/>
              <a:t>Surface Intercept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7721" y="2102710"/>
            <a:ext cx="4175088" cy="41071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Find where a vector intersects a target.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SINCPT</a:t>
            </a:r>
            <a:r>
              <a:rPr lang="en-US" dirty="0" smtClean="0"/>
              <a:t> </a:t>
            </a:r>
          </a:p>
          <a:p>
            <a:r>
              <a:rPr lang="en-US" dirty="0" smtClean="0"/>
              <a:t>Find where Cassini’s camera </a:t>
            </a:r>
            <a:r>
              <a:rPr lang="en-US" dirty="0" err="1" smtClean="0"/>
              <a:t>boresight</a:t>
            </a:r>
            <a:r>
              <a:rPr lang="en-US" dirty="0" smtClean="0"/>
              <a:t> intersects the surface of Saturn.</a:t>
            </a:r>
          </a:p>
          <a:p>
            <a:r>
              <a:rPr lang="en-US" dirty="0" smtClean="0"/>
              <a:t>Find the latitude and longitude that corresponds to each pixel in a picture taken from orbit!</a:t>
            </a:r>
            <a:endParaRPr lang="en-US" dirty="0"/>
          </a:p>
        </p:txBody>
      </p:sp>
      <p:pic>
        <p:nvPicPr>
          <p:cNvPr id="8" name="Picture 7" descr="remote_sens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424" y="2102710"/>
            <a:ext cx="2417777" cy="30222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0695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632" y="380296"/>
            <a:ext cx="3981653" cy="490308"/>
          </a:xfrm>
        </p:spPr>
        <p:txBody>
          <a:bodyPr/>
          <a:lstStyle/>
          <a:p>
            <a:r>
              <a:rPr lang="en-US" dirty="0" smtClean="0"/>
              <a:t>Sub-Observer Point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5976" y="2326363"/>
            <a:ext cx="2986833" cy="221243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Find which point on the surface of a planet is </a:t>
            </a:r>
            <a:r>
              <a:rPr lang="en-US" u="sng" dirty="0"/>
              <a:t>closest</a:t>
            </a:r>
            <a:r>
              <a:rPr lang="en-US" dirty="0"/>
              <a:t> to a spacecraft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63DE8"/>
                </a:solidFill>
              </a:rPr>
              <a:t>SUBPNT</a:t>
            </a:r>
            <a:endParaRPr lang="en-US" dirty="0"/>
          </a:p>
        </p:txBody>
      </p:sp>
      <p:pic>
        <p:nvPicPr>
          <p:cNvPr id="4" name="Picture 3" descr="sub_observer_point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84" y="2318096"/>
            <a:ext cx="4746813" cy="34157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067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713" y="380296"/>
            <a:ext cx="2613490" cy="490308"/>
          </a:xfrm>
        </p:spPr>
        <p:txBody>
          <a:bodyPr/>
          <a:lstStyle/>
          <a:p>
            <a:r>
              <a:rPr lang="en-US" dirty="0" err="1" smtClean="0"/>
              <a:t>Occultations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5712" y="1983876"/>
            <a:ext cx="4417097" cy="4107194"/>
          </a:xfrm>
        </p:spPr>
        <p:txBody>
          <a:bodyPr/>
          <a:lstStyle/>
          <a:p>
            <a:r>
              <a:rPr lang="en-US" dirty="0" smtClean="0"/>
              <a:t>Calculate when </a:t>
            </a:r>
            <a:r>
              <a:rPr lang="en-US" dirty="0" err="1" smtClean="0"/>
              <a:t>occultations</a:t>
            </a:r>
            <a:r>
              <a:rPr lang="en-US" dirty="0" smtClean="0"/>
              <a:t>, eclipses, and transits happen.</a:t>
            </a:r>
          </a:p>
          <a:p>
            <a:pPr lvl="1"/>
            <a:r>
              <a:rPr lang="en-US" dirty="0"/>
              <a:t>Plan </a:t>
            </a:r>
            <a:r>
              <a:rPr lang="en-US" dirty="0" smtClean="0"/>
              <a:t>observations</a:t>
            </a:r>
            <a:endParaRPr lang="en-US" dirty="0"/>
          </a:p>
          <a:p>
            <a:pPr lvl="1"/>
            <a:r>
              <a:rPr lang="en-US" dirty="0" smtClean="0"/>
              <a:t>Plan when to downlink or upload data by making sure a planet or satellite isn’t in the way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chemeClr val="accent2"/>
                </a:solidFill>
              </a:rPr>
              <a:t>GFOCLT</a:t>
            </a:r>
          </a:p>
          <a:p>
            <a:r>
              <a:rPr lang="en-US" dirty="0" smtClean="0">
                <a:solidFill>
                  <a:srgbClr val="919191"/>
                </a:solidFill>
              </a:rPr>
              <a:t>Coming soon: OCCULT</a:t>
            </a:r>
            <a:endParaRPr lang="en-US" dirty="0">
              <a:solidFill>
                <a:srgbClr val="91919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141" y="1448284"/>
            <a:ext cx="2594649" cy="24908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 descr="Screen shot 2012-04-09 at 3.59.31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t="6302" r="2709" b="2931"/>
          <a:stretch/>
        </p:blipFill>
        <p:spPr>
          <a:xfrm>
            <a:off x="534715" y="4043489"/>
            <a:ext cx="3483075" cy="2425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92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286" y="380296"/>
            <a:ext cx="5532358" cy="490308"/>
          </a:xfrm>
        </p:spPr>
        <p:txBody>
          <a:bodyPr/>
          <a:lstStyle/>
          <a:p>
            <a:r>
              <a:rPr lang="en-US" dirty="0" smtClean="0"/>
              <a:t>Convert Coordinate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8421" y="1561302"/>
            <a:ext cx="4974389" cy="468347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Convert between coordinate systems</a:t>
            </a:r>
          </a:p>
          <a:p>
            <a:pPr lvl="1"/>
            <a:r>
              <a:rPr lang="en-US" dirty="0" smtClean="0"/>
              <a:t>Rectangular</a:t>
            </a:r>
          </a:p>
          <a:p>
            <a:pPr lvl="1"/>
            <a:r>
              <a:rPr lang="en-US" dirty="0" smtClean="0"/>
              <a:t>Cylindrical</a:t>
            </a:r>
          </a:p>
          <a:p>
            <a:pPr lvl="1"/>
            <a:r>
              <a:rPr lang="en-US" dirty="0" smtClean="0"/>
              <a:t>Latitudinal</a:t>
            </a:r>
          </a:p>
          <a:p>
            <a:pPr lvl="1"/>
            <a:r>
              <a:rPr lang="en-US" dirty="0" smtClean="0"/>
              <a:t>Spherical</a:t>
            </a:r>
          </a:p>
          <a:p>
            <a:pPr lvl="1"/>
            <a:r>
              <a:rPr lang="en-US" dirty="0" err="1" smtClean="0"/>
              <a:t>Planetographic</a:t>
            </a:r>
            <a:endParaRPr lang="en-US" dirty="0" smtClean="0"/>
          </a:p>
          <a:p>
            <a:pPr lvl="1"/>
            <a:r>
              <a:rPr lang="en-US" dirty="0" smtClean="0"/>
              <a:t>Geodetic</a:t>
            </a:r>
          </a:p>
          <a:p>
            <a:r>
              <a:rPr lang="en-US" dirty="0" smtClean="0"/>
              <a:t>SPICE Functions</a:t>
            </a:r>
          </a:p>
          <a:p>
            <a:pPr lvl="1"/>
            <a:r>
              <a:rPr lang="en-US" dirty="0" smtClean="0"/>
              <a:t>Convert positions</a:t>
            </a:r>
          </a:p>
          <a:p>
            <a:pPr lvl="1"/>
            <a:r>
              <a:rPr lang="en-US" dirty="0" smtClean="0"/>
              <a:t>Calculate </a:t>
            </a:r>
            <a:r>
              <a:rPr lang="en-US" dirty="0" err="1" smtClean="0"/>
              <a:t>Jacobian</a:t>
            </a:r>
            <a:r>
              <a:rPr lang="en-US" dirty="0" smtClean="0"/>
              <a:t> to convert velocities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Coming soon: XFMSTA</a:t>
            </a:r>
          </a:p>
          <a:p>
            <a:pPr lvl="1"/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One function to convert a state between any of these coordinate systems!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 descr="rectangul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76"/>
          <a:stretch/>
        </p:blipFill>
        <p:spPr>
          <a:xfrm>
            <a:off x="331800" y="4656793"/>
            <a:ext cx="2221445" cy="199873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84" y="1248806"/>
            <a:ext cx="1531122" cy="14837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397" y="2871825"/>
            <a:ext cx="1488009" cy="1488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4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 bwMode="auto">
          <a:xfrm>
            <a:off x="4955398" y="1983876"/>
            <a:ext cx="3497412" cy="410719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Rectangular</a:t>
            </a:r>
          </a:p>
          <a:p>
            <a:pPr algn="ctr"/>
            <a:r>
              <a:rPr lang="en-US" sz="2800" b="1" dirty="0" smtClean="0"/>
              <a:t>State</a:t>
            </a:r>
            <a:endParaRPr lang="en-US" sz="28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Orbital Elements</a:t>
            </a:r>
            <a:endParaRPr lang="en-US" dirty="0"/>
          </a:p>
        </p:txBody>
      </p:sp>
      <p:sp>
        <p:nvSpPr>
          <p:cNvPr id="5" name="Left-Right Arrow 4"/>
          <p:cNvSpPr/>
          <p:nvPr/>
        </p:nvSpPr>
        <p:spPr bwMode="auto">
          <a:xfrm>
            <a:off x="4276821" y="2140606"/>
            <a:ext cx="586701" cy="297084"/>
          </a:xfrm>
          <a:prstGeom prst="leftRightArrow">
            <a:avLst/>
          </a:prstGeom>
          <a:solidFill>
            <a:schemeClr val="tx2">
              <a:lumMod val="25000"/>
              <a:lumOff val="75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pic>
        <p:nvPicPr>
          <p:cNvPr id="9" name="Picture 8" descr="rectangular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" t="7851" r="5143" b="3601"/>
          <a:stretch/>
        </p:blipFill>
        <p:spPr>
          <a:xfrm>
            <a:off x="5367602" y="3407738"/>
            <a:ext cx="2666150" cy="25129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ounded Rectangle 11"/>
          <p:cNvSpPr/>
          <p:nvPr/>
        </p:nvSpPr>
        <p:spPr bwMode="auto">
          <a:xfrm>
            <a:off x="701935" y="1984716"/>
            <a:ext cx="3497412" cy="4107194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800" b="1" dirty="0"/>
              <a:t>Orbital</a:t>
            </a:r>
          </a:p>
          <a:p>
            <a:pPr algn="ctr"/>
            <a:r>
              <a:rPr lang="en-US" sz="2800" b="1" dirty="0"/>
              <a:t>Elements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27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51" y="3407739"/>
            <a:ext cx="2792179" cy="25129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33319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WebGeocalc_for_PDSMC">
  <a:themeElements>
    <a:clrScheme name="Custom 5">
      <a:dk1>
        <a:srgbClr val="000000"/>
      </a:dk1>
      <a:lt1>
        <a:srgbClr val="FFFFFF"/>
      </a:lt1>
      <a:dk2>
        <a:srgbClr val="081D58"/>
      </a:dk2>
      <a:lt2>
        <a:srgbClr val="919191"/>
      </a:lt2>
      <a:accent1>
        <a:srgbClr val="FC0128"/>
      </a:accent1>
      <a:accent2>
        <a:srgbClr val="063DE8"/>
      </a:accent2>
      <a:accent3>
        <a:srgbClr val="FFFFFF"/>
      </a:accent3>
      <a:accent4>
        <a:srgbClr val="000000"/>
      </a:accent4>
      <a:accent5>
        <a:srgbClr val="FDAAAC"/>
      </a:accent5>
      <a:accent6>
        <a:srgbClr val="0536D2"/>
      </a:accent6>
      <a:hlink>
        <a:srgbClr val="9822DF"/>
      </a:hlink>
      <a:folHlink>
        <a:srgbClr val="EAEC5E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27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WebGeocalc_for_PDSMC.thmx</Template>
  <TotalTime>2053</TotalTime>
  <Words>995</Words>
  <Application>Microsoft Macintosh PowerPoint</Application>
  <PresentationFormat>On-screen Show (4:3)</PresentationFormat>
  <Paragraphs>163</Paragraphs>
  <Slides>16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WebGeocalc_for_PDSMC</vt:lpstr>
      <vt:lpstr>Document</vt:lpstr>
      <vt:lpstr>Derived Quantities</vt:lpstr>
      <vt:lpstr>What are Derived Quantities?</vt:lpstr>
      <vt:lpstr>Field of View - Visibility</vt:lpstr>
      <vt:lpstr>Illumination Angles</vt:lpstr>
      <vt:lpstr>Surface Intercept</vt:lpstr>
      <vt:lpstr>Sub-Observer Point</vt:lpstr>
      <vt:lpstr>Occultations</vt:lpstr>
      <vt:lpstr>Convert Coordinate System</vt:lpstr>
      <vt:lpstr>Orbital Elements</vt:lpstr>
      <vt:lpstr>Attitude Descriptions</vt:lpstr>
      <vt:lpstr>Vectors and Matrices</vt:lpstr>
      <vt:lpstr>Beta (β) Angle</vt:lpstr>
      <vt:lpstr>Sun Beta (β) Angle Calculation</vt:lpstr>
      <vt:lpstr>Finding the Right SPICE Routine</vt:lpstr>
      <vt:lpstr>Backup</vt:lpstr>
      <vt:lpstr>Sun Beta (β) Angle Calculation</vt:lpstr>
    </vt:vector>
  </TitlesOfParts>
  <Company>JPL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Derived Quantities</dc:title>
  <dc:creator>Samantha Krening</dc:creator>
  <cp:lastModifiedBy>Samantha Krening</cp:lastModifiedBy>
  <cp:revision>66</cp:revision>
  <dcterms:created xsi:type="dcterms:W3CDTF">2012-04-05T17:29:52Z</dcterms:created>
  <dcterms:modified xsi:type="dcterms:W3CDTF">2012-04-12T17:03:12Z</dcterms:modified>
</cp:coreProperties>
</file>